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66" r:id="rId1"/>
  </p:sldMasterIdLst>
  <p:notesMasterIdLst>
    <p:notesMasterId r:id="rId29"/>
  </p:notesMasterIdLst>
  <p:sldIdLst>
    <p:sldId id="550" r:id="rId2"/>
    <p:sldId id="785" r:id="rId3"/>
    <p:sldId id="731" r:id="rId4"/>
    <p:sldId id="738" r:id="rId5"/>
    <p:sldId id="739" r:id="rId6"/>
    <p:sldId id="754" r:id="rId7"/>
    <p:sldId id="768" r:id="rId8"/>
    <p:sldId id="769" r:id="rId9"/>
    <p:sldId id="770" r:id="rId10"/>
    <p:sldId id="771" r:id="rId11"/>
    <p:sldId id="773" r:id="rId12"/>
    <p:sldId id="772" r:id="rId13"/>
    <p:sldId id="774" r:id="rId14"/>
    <p:sldId id="775" r:id="rId15"/>
    <p:sldId id="762" r:id="rId16"/>
    <p:sldId id="776" r:id="rId17"/>
    <p:sldId id="777" r:id="rId18"/>
    <p:sldId id="778" r:id="rId19"/>
    <p:sldId id="779" r:id="rId20"/>
    <p:sldId id="780" r:id="rId21"/>
    <p:sldId id="781" r:id="rId22"/>
    <p:sldId id="782" r:id="rId23"/>
    <p:sldId id="784" r:id="rId24"/>
    <p:sldId id="753" r:id="rId25"/>
    <p:sldId id="740" r:id="rId26"/>
    <p:sldId id="640" r:id="rId27"/>
    <p:sldId id="603" r:id="rId28"/>
  </p:sldIdLst>
  <p:sldSz cx="10515600" cy="7407275"/>
  <p:notesSz cx="6858000" cy="9144000"/>
  <p:embeddedFontLst>
    <p:embeddedFont>
      <p:font typeface="Calibri" panose="020F0502020204030204" pitchFamily="34" charset="0"/>
      <p:regular r:id="rId30"/>
      <p:bold r:id="rId31"/>
    </p:embeddedFont>
    <p:embeddedFont>
      <p:font typeface="Gill Sans MT" panose="020B0502020104020203" pitchFamily="34" charset="0"/>
      <p:regular r:id="rId32"/>
      <p:bold r:id="rId33"/>
      <p:italic r:id="rId34"/>
      <p:boldItalic r:id="rId35"/>
    </p:embeddedFont>
    <p:embeddedFont>
      <p:font typeface="IranNastaliq" panose="02020505000000020003" pitchFamily="18" charset="0"/>
      <p:regular r:id="rId36"/>
    </p:embeddedFont>
    <p:embeddedFont>
      <p:font typeface="Tahoma" panose="020B0604030504040204" pitchFamily="34" charset="0"/>
      <p:regular r:id="rId37"/>
      <p:bold r:id="rId38"/>
    </p:embeddedFont>
    <p:embeddedFont>
      <p:font typeface="Verdana" panose="020B0604030504040204" pitchFamily="34" charset="0"/>
      <p:regular r:id="rId39"/>
      <p:bold r:id="rId40"/>
      <p:italic r:id="rId41"/>
      <p:boldItalic r:id="rId42"/>
    </p:embeddedFont>
    <p:embeddedFont>
      <p:font typeface="Wingdings 2" panose="05020102010507070707" pitchFamily="18" charset="2"/>
      <p:regular r:id="rId43"/>
    </p:embeddedFont>
  </p:embeddedFontLst>
  <p:defaultTextStyle>
    <a:defPPr>
      <a:defRPr lang="en-US"/>
    </a:defPPr>
    <a:lvl1pPr marL="0" algn="l" defTabSz="877758" rtl="0" eaLnBrk="1" latinLnBrk="0" hangingPunct="1">
      <a:defRPr sz="1728" kern="1200">
        <a:solidFill>
          <a:schemeClr val="tx1"/>
        </a:solidFill>
        <a:latin typeface="+mn-lt"/>
        <a:ea typeface="+mn-ea"/>
        <a:cs typeface="+mn-cs"/>
      </a:defRPr>
    </a:lvl1pPr>
    <a:lvl2pPr marL="438878" algn="l" defTabSz="877758" rtl="0" eaLnBrk="1" latinLnBrk="0" hangingPunct="1">
      <a:defRPr sz="1728" kern="1200">
        <a:solidFill>
          <a:schemeClr val="tx1"/>
        </a:solidFill>
        <a:latin typeface="+mn-lt"/>
        <a:ea typeface="+mn-ea"/>
        <a:cs typeface="+mn-cs"/>
      </a:defRPr>
    </a:lvl2pPr>
    <a:lvl3pPr marL="877758" algn="l" defTabSz="877758" rtl="0" eaLnBrk="1" latinLnBrk="0" hangingPunct="1">
      <a:defRPr sz="1728" kern="1200">
        <a:solidFill>
          <a:schemeClr val="tx1"/>
        </a:solidFill>
        <a:latin typeface="+mn-lt"/>
        <a:ea typeface="+mn-ea"/>
        <a:cs typeface="+mn-cs"/>
      </a:defRPr>
    </a:lvl3pPr>
    <a:lvl4pPr marL="1316636" algn="l" defTabSz="877758" rtl="0" eaLnBrk="1" latinLnBrk="0" hangingPunct="1">
      <a:defRPr sz="1728" kern="1200">
        <a:solidFill>
          <a:schemeClr val="tx1"/>
        </a:solidFill>
        <a:latin typeface="+mn-lt"/>
        <a:ea typeface="+mn-ea"/>
        <a:cs typeface="+mn-cs"/>
      </a:defRPr>
    </a:lvl4pPr>
    <a:lvl5pPr marL="1755514" algn="l" defTabSz="877758" rtl="0" eaLnBrk="1" latinLnBrk="0" hangingPunct="1">
      <a:defRPr sz="1728" kern="1200">
        <a:solidFill>
          <a:schemeClr val="tx1"/>
        </a:solidFill>
        <a:latin typeface="+mn-lt"/>
        <a:ea typeface="+mn-ea"/>
        <a:cs typeface="+mn-cs"/>
      </a:defRPr>
    </a:lvl5pPr>
    <a:lvl6pPr marL="2194393" algn="l" defTabSz="877758" rtl="0" eaLnBrk="1" latinLnBrk="0" hangingPunct="1">
      <a:defRPr sz="1728" kern="1200">
        <a:solidFill>
          <a:schemeClr val="tx1"/>
        </a:solidFill>
        <a:latin typeface="+mn-lt"/>
        <a:ea typeface="+mn-ea"/>
        <a:cs typeface="+mn-cs"/>
      </a:defRPr>
    </a:lvl6pPr>
    <a:lvl7pPr marL="2633272" algn="l" defTabSz="877758" rtl="0" eaLnBrk="1" latinLnBrk="0" hangingPunct="1">
      <a:defRPr sz="1728" kern="1200">
        <a:solidFill>
          <a:schemeClr val="tx1"/>
        </a:solidFill>
        <a:latin typeface="+mn-lt"/>
        <a:ea typeface="+mn-ea"/>
        <a:cs typeface="+mn-cs"/>
      </a:defRPr>
    </a:lvl7pPr>
    <a:lvl8pPr marL="3072151" algn="l" defTabSz="877758" rtl="0" eaLnBrk="1" latinLnBrk="0" hangingPunct="1">
      <a:defRPr sz="1728" kern="1200">
        <a:solidFill>
          <a:schemeClr val="tx1"/>
        </a:solidFill>
        <a:latin typeface="+mn-lt"/>
        <a:ea typeface="+mn-ea"/>
        <a:cs typeface="+mn-cs"/>
      </a:defRPr>
    </a:lvl8pPr>
    <a:lvl9pPr marL="3511029" algn="l" defTabSz="877758" rtl="0" eaLnBrk="1" latinLnBrk="0" hangingPunct="1">
      <a:defRPr sz="172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3">
          <p15:clr>
            <a:srgbClr val="A4A3A4"/>
          </p15:clr>
        </p15:guide>
        <p15:guide id="2" pos="3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4F"/>
    <a:srgbClr val="C89800"/>
    <a:srgbClr val="D6A300"/>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1350" y="84"/>
      </p:cViewPr>
      <p:guideLst>
        <p:guide orient="horz" pos="2333"/>
        <p:guide pos="3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E0735-E2BF-4C0C-A621-D25E3AB98D37}" type="datetimeFigureOut">
              <a:rPr lang="en-US" smtClean="0"/>
              <a:t>10/22/2023</a:t>
            </a:fld>
            <a:endParaRPr lang="en-US"/>
          </a:p>
        </p:txBody>
      </p:sp>
      <p:sp>
        <p:nvSpPr>
          <p:cNvPr id="4" name="Slide Image Placeholder 3"/>
          <p:cNvSpPr>
            <a:spLocks noGrp="1" noRot="1" noChangeAspect="1"/>
          </p:cNvSpPr>
          <p:nvPr>
            <p:ph type="sldImg" idx="2"/>
          </p:nvPr>
        </p:nvSpPr>
        <p:spPr>
          <a:xfrm>
            <a:off x="1238250" y="1143000"/>
            <a:ext cx="4381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F0FB8-DAC0-4939-AB76-0B8AA3C5746B}" type="slidenum">
              <a:rPr lang="en-US" smtClean="0"/>
              <a:t>‹#›</a:t>
            </a:fld>
            <a:endParaRPr lang="en-US"/>
          </a:p>
        </p:txBody>
      </p:sp>
    </p:spTree>
    <p:extLst>
      <p:ext uri="{BB962C8B-B14F-4D97-AF65-F5344CB8AC3E}">
        <p14:creationId xmlns:p14="http://schemas.microsoft.com/office/powerpoint/2010/main" val="64998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647444" y="388723"/>
            <a:ext cx="8517636" cy="1590095"/>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647444" y="1998241"/>
            <a:ext cx="8517636" cy="1892970"/>
          </a:xfrm>
        </p:spPr>
        <p:txBody>
          <a:bodyPr tIns="0"/>
          <a:lstStyle>
            <a:lvl1pPr marL="29629" indent="0" algn="l">
              <a:buNone/>
              <a:defRPr sz="2808">
                <a:solidFill>
                  <a:schemeClr val="tx2">
                    <a:shade val="30000"/>
                    <a:satMod val="150000"/>
                  </a:schemeClr>
                </a:solidFill>
              </a:defRPr>
            </a:lvl1pPr>
            <a:lvl2pPr marL="493822" indent="0" algn="ctr">
              <a:buNone/>
            </a:lvl2pPr>
            <a:lvl3pPr marL="987643" indent="0" algn="ctr">
              <a:buNone/>
            </a:lvl3pPr>
            <a:lvl4pPr marL="1481465" indent="0" algn="ctr">
              <a:buNone/>
            </a:lvl4pPr>
            <a:lvl5pPr marL="1975287" indent="0" algn="ctr">
              <a:buNone/>
            </a:lvl5pPr>
            <a:lvl6pPr marL="2469109" indent="0" algn="ctr">
              <a:buNone/>
            </a:lvl6pPr>
            <a:lvl7pPr marL="2962930" indent="0" algn="ctr">
              <a:buNone/>
            </a:lvl7pPr>
            <a:lvl8pPr marL="3456752" indent="0" algn="ctr">
              <a:buNone/>
            </a:lvl8pPr>
            <a:lvl9pPr marL="3950574"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endParaRPr lang="en-US"/>
          </a:p>
        </p:txBody>
      </p:sp>
      <p:sp>
        <p:nvSpPr>
          <p:cNvPr id="20" name="Footer Placeholder 19"/>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43203CC5-D11E-4FBC-90CA-3853F69F0E45}" type="slidenum">
              <a:rPr lang="en-US" smtClean="0"/>
              <a:pPr>
                <a:defRPr/>
              </a:pPr>
              <a:t>‹#›</a:t>
            </a:fld>
            <a:endParaRPr lang="en-US"/>
          </a:p>
        </p:txBody>
      </p:sp>
      <p:sp>
        <p:nvSpPr>
          <p:cNvPr id="8" name="Oval 7"/>
          <p:cNvSpPr/>
          <p:nvPr/>
        </p:nvSpPr>
        <p:spPr>
          <a:xfrm>
            <a:off x="1059648" y="1527037"/>
            <a:ext cx="241859" cy="22715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66"/>
          </a:p>
        </p:txBody>
      </p:sp>
      <p:sp>
        <p:nvSpPr>
          <p:cNvPr id="9" name="Oval 8"/>
          <p:cNvSpPr/>
          <p:nvPr/>
        </p:nvSpPr>
        <p:spPr>
          <a:xfrm>
            <a:off x="1330753" y="1452742"/>
            <a:ext cx="73609" cy="69135"/>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66"/>
          </a:p>
        </p:txBody>
      </p:sp>
    </p:spTree>
    <p:extLst>
      <p:ext uri="{BB962C8B-B14F-4D97-AF65-F5344CB8AC3E}">
        <p14:creationId xmlns:p14="http://schemas.microsoft.com/office/powerpoint/2010/main" val="260374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02176A-474E-4125-81CA-102F8102762D}" type="slidenum">
              <a:rPr lang="en-US" smtClean="0"/>
              <a:pPr>
                <a:defRPr/>
              </a:pPr>
              <a:t>‹#›</a:t>
            </a:fld>
            <a:endParaRPr lang="en-US"/>
          </a:p>
        </p:txBody>
      </p:sp>
    </p:spTree>
    <p:extLst>
      <p:ext uri="{BB962C8B-B14F-4D97-AF65-F5344CB8AC3E}">
        <p14:creationId xmlns:p14="http://schemas.microsoft.com/office/powerpoint/2010/main" val="356222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86700" y="296636"/>
            <a:ext cx="2103120" cy="632018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314450" y="296637"/>
            <a:ext cx="6396990" cy="6320189"/>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551730-4ECF-4021-9AB6-8C9C49BD2B3C}" type="slidenum">
              <a:rPr lang="en-US" smtClean="0"/>
              <a:pPr>
                <a:defRPr/>
              </a:pPr>
              <a:t>‹#›</a:t>
            </a:fld>
            <a:endParaRPr lang="en-US"/>
          </a:p>
        </p:txBody>
      </p:sp>
    </p:spTree>
    <p:extLst>
      <p:ext uri="{BB962C8B-B14F-4D97-AF65-F5344CB8AC3E}">
        <p14:creationId xmlns:p14="http://schemas.microsoft.com/office/powerpoint/2010/main" val="349143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38D533-2623-4168-811F-EB50B57AA767}" type="slidenum">
              <a:rPr lang="en-US" smtClean="0"/>
              <a:pPr>
                <a:defRPr/>
              </a:pPr>
              <a:t>‹#›</a:t>
            </a:fld>
            <a:endParaRPr lang="en-US"/>
          </a:p>
        </p:txBody>
      </p:sp>
    </p:spTree>
    <p:extLst>
      <p:ext uri="{BB962C8B-B14F-4D97-AF65-F5344CB8AC3E}">
        <p14:creationId xmlns:p14="http://schemas.microsoft.com/office/powerpoint/2010/main" val="270293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625324" y="-58"/>
            <a:ext cx="7886700" cy="740733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66"/>
          </a:p>
        </p:txBody>
      </p:sp>
      <p:sp>
        <p:nvSpPr>
          <p:cNvPr id="2" name="Title 1"/>
          <p:cNvSpPr>
            <a:spLocks noGrp="1"/>
          </p:cNvSpPr>
          <p:nvPr>
            <p:ph type="title"/>
          </p:nvPr>
        </p:nvSpPr>
        <p:spPr>
          <a:xfrm>
            <a:off x="2965151" y="2808592"/>
            <a:ext cx="7360920" cy="2469092"/>
          </a:xfrm>
        </p:spPr>
        <p:txBody>
          <a:bodyPr anchor="t"/>
          <a:lstStyle>
            <a:lvl1pPr algn="l">
              <a:lnSpc>
                <a:spcPts val="4860"/>
              </a:lnSpc>
              <a:buNone/>
              <a:defRPr sz="4320" b="1" cap="all"/>
            </a:lvl1pPr>
            <a:extLst/>
          </a:lstStyle>
          <a:p>
            <a:r>
              <a:rPr kumimoji="0" lang="en-US"/>
              <a:t>Click to edit Master title style</a:t>
            </a:r>
          </a:p>
        </p:txBody>
      </p:sp>
      <p:sp>
        <p:nvSpPr>
          <p:cNvPr id="3" name="Text Placeholder 2"/>
          <p:cNvSpPr>
            <a:spLocks noGrp="1"/>
          </p:cNvSpPr>
          <p:nvPr>
            <p:ph type="body" idx="1"/>
          </p:nvPr>
        </p:nvSpPr>
        <p:spPr>
          <a:xfrm>
            <a:off x="2965151" y="1152243"/>
            <a:ext cx="7360920" cy="1630629"/>
          </a:xfrm>
        </p:spPr>
        <p:txBody>
          <a:bodyPr anchor="b"/>
          <a:lstStyle>
            <a:lvl1pPr marL="19753" indent="0">
              <a:lnSpc>
                <a:spcPts val="2484"/>
              </a:lnSpc>
              <a:spcBef>
                <a:spcPts val="0"/>
              </a:spcBef>
              <a:buNone/>
              <a:defRPr sz="2160">
                <a:solidFill>
                  <a:schemeClr val="tx2">
                    <a:shade val="30000"/>
                    <a:satMod val="150000"/>
                  </a:schemeClr>
                </a:solidFill>
              </a:defRPr>
            </a:lvl1pPr>
            <a:lvl2pPr>
              <a:buNone/>
              <a:defRPr sz="1944">
                <a:solidFill>
                  <a:schemeClr val="tx1">
                    <a:tint val="75000"/>
                  </a:schemeClr>
                </a:solidFill>
              </a:defRPr>
            </a:lvl2pPr>
            <a:lvl3pPr>
              <a:buNone/>
              <a:defRPr sz="1728">
                <a:solidFill>
                  <a:schemeClr val="tx1">
                    <a:tint val="75000"/>
                  </a:schemeClr>
                </a:solidFill>
              </a:defRPr>
            </a:lvl3pPr>
            <a:lvl4pPr>
              <a:buNone/>
              <a:defRPr sz="1512">
                <a:solidFill>
                  <a:schemeClr val="tx1">
                    <a:tint val="75000"/>
                  </a:schemeClr>
                </a:solidFill>
              </a:defRPr>
            </a:lvl4pPr>
            <a:lvl5pPr>
              <a:buNone/>
              <a:defRPr sz="1512">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9DEE8C-AFDC-4BBE-9499-A0C122597775}" type="slidenum">
              <a:rPr lang="en-US" smtClean="0"/>
              <a:pPr>
                <a:defRPr/>
              </a:pPr>
              <a:t>‹#›</a:t>
            </a:fld>
            <a:endParaRPr lang="en-US"/>
          </a:p>
        </p:txBody>
      </p:sp>
      <p:sp>
        <p:nvSpPr>
          <p:cNvPr id="10" name="Rectangle 9"/>
          <p:cNvSpPr/>
          <p:nvPr/>
        </p:nvSpPr>
        <p:spPr bwMode="invGray">
          <a:xfrm>
            <a:off x="2628900" y="0"/>
            <a:ext cx="87630" cy="740733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66"/>
          </a:p>
        </p:txBody>
      </p:sp>
      <p:sp>
        <p:nvSpPr>
          <p:cNvPr id="8" name="Oval 7"/>
          <p:cNvSpPr/>
          <p:nvPr/>
        </p:nvSpPr>
        <p:spPr>
          <a:xfrm>
            <a:off x="2498169" y="3040089"/>
            <a:ext cx="241859" cy="22715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66"/>
          </a:p>
        </p:txBody>
      </p:sp>
      <p:sp>
        <p:nvSpPr>
          <p:cNvPr id="9" name="Oval 8"/>
          <p:cNvSpPr/>
          <p:nvPr/>
        </p:nvSpPr>
        <p:spPr>
          <a:xfrm>
            <a:off x="2769274" y="2965794"/>
            <a:ext cx="73609" cy="69135"/>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66"/>
          </a:p>
        </p:txBody>
      </p:sp>
    </p:spTree>
    <p:extLst>
      <p:ext uri="{BB962C8B-B14F-4D97-AF65-F5344CB8AC3E}">
        <p14:creationId xmlns:p14="http://schemas.microsoft.com/office/powerpoint/2010/main" val="334780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0949" y="296291"/>
            <a:ext cx="8622792" cy="1234546"/>
          </a:xfrm>
        </p:spPr>
        <p:txBody>
          <a:bodyPr/>
          <a:lstStyle/>
          <a:p>
            <a:r>
              <a:rPr kumimoji="0" lang="en-US"/>
              <a:t>Click to edit Master title style</a:t>
            </a:r>
          </a:p>
        </p:txBody>
      </p:sp>
      <p:sp>
        <p:nvSpPr>
          <p:cNvPr id="3" name="Content Placeholder 2"/>
          <p:cNvSpPr>
            <a:spLocks noGrp="1"/>
          </p:cNvSpPr>
          <p:nvPr>
            <p:ph sz="half" idx="1"/>
          </p:nvPr>
        </p:nvSpPr>
        <p:spPr>
          <a:xfrm>
            <a:off x="1650949" y="1646061"/>
            <a:ext cx="4206240" cy="5036947"/>
          </a:xfrm>
        </p:spPr>
        <p:txBody>
          <a:bodyPr/>
          <a:lstStyle>
            <a:lvl1pPr>
              <a:defRPr sz="3024"/>
            </a:lvl1pPr>
            <a:lvl2pPr>
              <a:defRPr sz="2592"/>
            </a:lvl2pPr>
            <a:lvl3pPr>
              <a:defRPr sz="2160"/>
            </a:lvl3pPr>
            <a:lvl4pPr>
              <a:defRPr sz="1944"/>
            </a:lvl4pPr>
            <a:lvl5pPr>
              <a:defRPr sz="1944"/>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067501" y="1646061"/>
            <a:ext cx="4206240" cy="5036947"/>
          </a:xfrm>
        </p:spPr>
        <p:txBody>
          <a:bodyPr/>
          <a:lstStyle>
            <a:lvl1pPr>
              <a:defRPr sz="3024"/>
            </a:lvl1pPr>
            <a:lvl2pPr>
              <a:defRPr sz="2592"/>
            </a:lvl2pPr>
            <a:lvl3pPr>
              <a:defRPr sz="2160"/>
            </a:lvl3pPr>
            <a:lvl4pPr>
              <a:defRPr sz="1944"/>
            </a:lvl4pPr>
            <a:lvl5pPr>
              <a:defRPr sz="1944"/>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B4FB706-8A2F-4BAB-B811-75A070B92AB7}" type="slidenum">
              <a:rPr lang="en-US" smtClean="0"/>
              <a:pPr>
                <a:defRPr/>
              </a:pPr>
              <a:t>‹#›</a:t>
            </a:fld>
            <a:endParaRPr lang="en-US"/>
          </a:p>
        </p:txBody>
      </p:sp>
    </p:spTree>
    <p:extLst>
      <p:ext uri="{BB962C8B-B14F-4D97-AF65-F5344CB8AC3E}">
        <p14:creationId xmlns:p14="http://schemas.microsoft.com/office/powerpoint/2010/main" val="50517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780" y="5573641"/>
            <a:ext cx="9464040" cy="1234546"/>
          </a:xfrm>
        </p:spPr>
        <p:txBody>
          <a:bodyPr anchor="ctr"/>
          <a:lstStyle>
            <a:lvl1pPr algn="ctr">
              <a:defRPr sz="4860" b="1" cap="none" baseline="0"/>
            </a:lvl1pPr>
            <a:extLst/>
          </a:lstStyle>
          <a:p>
            <a:r>
              <a:rPr kumimoji="0" lang="en-US"/>
              <a:t>Click to edit Master title style</a:t>
            </a:r>
          </a:p>
        </p:txBody>
      </p:sp>
      <p:sp>
        <p:nvSpPr>
          <p:cNvPr id="3" name="Text Placeholder 2"/>
          <p:cNvSpPr>
            <a:spLocks noGrp="1"/>
          </p:cNvSpPr>
          <p:nvPr>
            <p:ph type="body" idx="1"/>
          </p:nvPr>
        </p:nvSpPr>
        <p:spPr>
          <a:xfrm>
            <a:off x="525780" y="354570"/>
            <a:ext cx="4626864" cy="691346"/>
          </a:xfrm>
          <a:solidFill>
            <a:schemeClr val="bg1"/>
          </a:solidFill>
          <a:ln w="10795">
            <a:solidFill>
              <a:schemeClr val="bg1"/>
            </a:solidFill>
            <a:miter lim="800000"/>
          </a:ln>
        </p:spPr>
        <p:txBody>
          <a:bodyPr anchor="ctr"/>
          <a:lstStyle>
            <a:lvl1pPr marL="69135" indent="0" algn="l">
              <a:lnSpc>
                <a:spcPct val="100000"/>
              </a:lnSpc>
              <a:spcBef>
                <a:spcPts val="108"/>
              </a:spcBef>
              <a:buNone/>
              <a:defRPr sz="2052" b="0">
                <a:solidFill>
                  <a:schemeClr val="tx1"/>
                </a:solidFill>
              </a:defRPr>
            </a:lvl1pPr>
            <a:lvl2pPr>
              <a:buNone/>
              <a:defRPr sz="2160" b="1"/>
            </a:lvl2pPr>
            <a:lvl3pPr>
              <a:buNone/>
              <a:defRPr sz="1944" b="1"/>
            </a:lvl3pPr>
            <a:lvl4pPr>
              <a:buNone/>
              <a:defRPr sz="1728" b="1"/>
            </a:lvl4pPr>
            <a:lvl5pPr>
              <a:buNone/>
              <a:defRPr sz="1728"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362956" y="354570"/>
            <a:ext cx="4626864" cy="691346"/>
          </a:xfrm>
          <a:solidFill>
            <a:schemeClr val="bg1"/>
          </a:solidFill>
          <a:ln w="10795">
            <a:solidFill>
              <a:schemeClr val="bg1"/>
            </a:solidFill>
            <a:miter lim="800000"/>
          </a:ln>
        </p:spPr>
        <p:txBody>
          <a:bodyPr anchor="ctr"/>
          <a:lstStyle>
            <a:lvl1pPr marL="69135" indent="0" algn="l">
              <a:lnSpc>
                <a:spcPct val="100000"/>
              </a:lnSpc>
              <a:spcBef>
                <a:spcPts val="108"/>
              </a:spcBef>
              <a:buNone/>
              <a:defRPr sz="2052" b="0">
                <a:solidFill>
                  <a:schemeClr val="tx1"/>
                </a:solidFill>
              </a:defRPr>
            </a:lvl1pPr>
            <a:lvl2pPr>
              <a:buNone/>
              <a:defRPr sz="2160" b="1"/>
            </a:lvl2pPr>
            <a:lvl3pPr>
              <a:buNone/>
              <a:defRPr sz="1944" b="1"/>
            </a:lvl3pPr>
            <a:lvl4pPr>
              <a:buNone/>
              <a:defRPr sz="1728" b="1"/>
            </a:lvl4pPr>
            <a:lvl5pPr>
              <a:buNone/>
              <a:defRPr sz="1728"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25780" y="1046973"/>
            <a:ext cx="4626864" cy="4444365"/>
          </a:xfrm>
          <a:ln w="10795">
            <a:solidFill>
              <a:schemeClr val="bg1"/>
            </a:solidFill>
            <a:prstDash val="dash"/>
            <a:miter lim="800000"/>
          </a:ln>
        </p:spPr>
        <p:txBody>
          <a:bodyPr/>
          <a:lstStyle>
            <a:lvl1pPr marL="424687" indent="-296293">
              <a:lnSpc>
                <a:spcPct val="100000"/>
              </a:lnSpc>
              <a:spcBef>
                <a:spcPts val="756"/>
              </a:spcBef>
              <a:defRPr sz="2592"/>
            </a:lvl1pPr>
            <a:lvl2pPr>
              <a:lnSpc>
                <a:spcPct val="100000"/>
              </a:lnSpc>
              <a:spcBef>
                <a:spcPts val="756"/>
              </a:spcBef>
              <a:defRPr sz="2160"/>
            </a:lvl2pPr>
            <a:lvl3pPr>
              <a:lnSpc>
                <a:spcPct val="100000"/>
              </a:lnSpc>
              <a:spcBef>
                <a:spcPts val="756"/>
              </a:spcBef>
              <a:defRPr sz="1944"/>
            </a:lvl3pPr>
            <a:lvl4pPr>
              <a:lnSpc>
                <a:spcPct val="100000"/>
              </a:lnSpc>
              <a:spcBef>
                <a:spcPts val="756"/>
              </a:spcBef>
              <a:defRPr sz="1728"/>
            </a:lvl4pPr>
            <a:lvl5pPr>
              <a:lnSpc>
                <a:spcPct val="100000"/>
              </a:lnSpc>
              <a:spcBef>
                <a:spcPts val="756"/>
              </a:spcBef>
              <a:defRPr sz="1728"/>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362956" y="1046973"/>
            <a:ext cx="4626864" cy="4444365"/>
          </a:xfrm>
          <a:ln w="10795">
            <a:solidFill>
              <a:schemeClr val="bg1"/>
            </a:solidFill>
            <a:prstDash val="dash"/>
            <a:miter lim="800000"/>
          </a:ln>
        </p:spPr>
        <p:txBody>
          <a:bodyPr/>
          <a:lstStyle>
            <a:lvl1pPr marL="424687" indent="-296293">
              <a:lnSpc>
                <a:spcPct val="100000"/>
              </a:lnSpc>
              <a:spcBef>
                <a:spcPts val="756"/>
              </a:spcBef>
              <a:defRPr sz="2592"/>
            </a:lvl1pPr>
            <a:lvl2pPr>
              <a:lnSpc>
                <a:spcPct val="100000"/>
              </a:lnSpc>
              <a:spcBef>
                <a:spcPts val="756"/>
              </a:spcBef>
              <a:defRPr sz="2160"/>
            </a:lvl2pPr>
            <a:lvl3pPr>
              <a:lnSpc>
                <a:spcPct val="100000"/>
              </a:lnSpc>
              <a:spcBef>
                <a:spcPts val="756"/>
              </a:spcBef>
              <a:defRPr sz="1944"/>
            </a:lvl3pPr>
            <a:lvl4pPr>
              <a:lnSpc>
                <a:spcPct val="100000"/>
              </a:lnSpc>
              <a:spcBef>
                <a:spcPts val="756"/>
              </a:spcBef>
              <a:defRPr sz="1728"/>
            </a:lvl4pPr>
            <a:lvl5pPr>
              <a:lnSpc>
                <a:spcPct val="100000"/>
              </a:lnSpc>
              <a:spcBef>
                <a:spcPts val="756"/>
              </a:spcBef>
              <a:defRPr sz="1728"/>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D3E37DB-50F8-4527-AC8A-CDD1291515B8}" type="slidenum">
              <a:rPr lang="en-US" smtClean="0"/>
              <a:pPr>
                <a:defRPr/>
              </a:pPr>
              <a:t>‹#›</a:t>
            </a:fld>
            <a:endParaRPr lang="en-US"/>
          </a:p>
        </p:txBody>
      </p:sp>
    </p:spTree>
    <p:extLst>
      <p:ext uri="{BB962C8B-B14F-4D97-AF65-F5344CB8AC3E}">
        <p14:creationId xmlns:p14="http://schemas.microsoft.com/office/powerpoint/2010/main" val="216160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0949" y="296291"/>
            <a:ext cx="8622792" cy="1234546"/>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8EA245B-84CB-4BE4-AE24-412C8A056193}" type="slidenum">
              <a:rPr lang="en-US" smtClean="0"/>
              <a:pPr>
                <a:defRPr/>
              </a:pPr>
              <a:t>‹#›</a:t>
            </a:fld>
            <a:endParaRPr lang="en-US"/>
          </a:p>
        </p:txBody>
      </p:sp>
    </p:spTree>
    <p:extLst>
      <p:ext uri="{BB962C8B-B14F-4D97-AF65-F5344CB8AC3E}">
        <p14:creationId xmlns:p14="http://schemas.microsoft.com/office/powerpoint/2010/main" val="169888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167232" y="0"/>
            <a:ext cx="9348368" cy="740727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66"/>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C432282-8819-4EBB-A58F-063CAA00EEA6}" type="slidenum">
              <a:rPr lang="en-US" smtClean="0"/>
              <a:pPr>
                <a:defRPr/>
              </a:pPr>
              <a:t>‹#›</a:t>
            </a:fld>
            <a:endParaRPr lang="en-US"/>
          </a:p>
        </p:txBody>
      </p:sp>
      <p:sp>
        <p:nvSpPr>
          <p:cNvPr id="6" name="Rectangle 5"/>
          <p:cNvSpPr/>
          <p:nvPr/>
        </p:nvSpPr>
        <p:spPr bwMode="invGray">
          <a:xfrm>
            <a:off x="1167232" y="-58"/>
            <a:ext cx="84125" cy="740733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66"/>
          </a:p>
        </p:txBody>
      </p:sp>
    </p:spTree>
    <p:extLst>
      <p:ext uri="{BB962C8B-B14F-4D97-AF65-F5344CB8AC3E}">
        <p14:creationId xmlns:p14="http://schemas.microsoft.com/office/powerpoint/2010/main" val="178391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0" y="234140"/>
            <a:ext cx="4381500" cy="1255122"/>
          </a:xfrm>
          <a:ln>
            <a:noFill/>
          </a:ln>
        </p:spPr>
        <p:txBody>
          <a:bodyPr anchor="b"/>
          <a:lstStyle>
            <a:lvl1pPr algn="l">
              <a:lnSpc>
                <a:spcPts val="2160"/>
              </a:lnSpc>
              <a:buNone/>
              <a:defRPr sz="2376" b="1" cap="all" baseline="0"/>
            </a:lvl1pPr>
            <a:extLst/>
          </a:lstStyle>
          <a:p>
            <a:r>
              <a:rPr kumimoji="0" lang="en-US"/>
              <a:t>Click to edit Master title style</a:t>
            </a:r>
          </a:p>
        </p:txBody>
      </p:sp>
      <p:sp>
        <p:nvSpPr>
          <p:cNvPr id="3" name="Text Placeholder 2"/>
          <p:cNvSpPr>
            <a:spLocks noGrp="1"/>
          </p:cNvSpPr>
          <p:nvPr>
            <p:ph type="body" idx="2"/>
          </p:nvPr>
        </p:nvSpPr>
        <p:spPr>
          <a:xfrm>
            <a:off x="525780" y="1519651"/>
            <a:ext cx="4381500" cy="754445"/>
          </a:xfrm>
        </p:spPr>
        <p:txBody>
          <a:bodyPr/>
          <a:lstStyle>
            <a:lvl1pPr marL="49382" indent="0">
              <a:lnSpc>
                <a:spcPct val="100000"/>
              </a:lnSpc>
              <a:spcBef>
                <a:spcPts val="0"/>
              </a:spcBef>
              <a:buNone/>
              <a:defRPr sz="1512"/>
            </a:lvl1pPr>
            <a:lvl2pPr>
              <a:buNone/>
              <a:defRPr sz="1296"/>
            </a:lvl2pPr>
            <a:lvl3pPr>
              <a:buNone/>
              <a:defRPr sz="1080"/>
            </a:lvl3pPr>
            <a:lvl4pPr>
              <a:buNone/>
              <a:defRPr sz="972"/>
            </a:lvl4pPr>
            <a:lvl5pPr>
              <a:buNone/>
              <a:defRPr sz="972"/>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525780" y="2304486"/>
            <a:ext cx="9376410" cy="4312338"/>
          </a:xfrm>
        </p:spPr>
        <p:txBody>
          <a:bodyPr/>
          <a:lstStyle>
            <a:lvl1pPr>
              <a:defRPr sz="3456"/>
            </a:lvl1pPr>
            <a:lvl2pPr>
              <a:defRPr sz="3024"/>
            </a:lvl2pPr>
            <a:lvl3pPr>
              <a:defRPr sz="2592"/>
            </a:lvl3pPr>
            <a:lvl4pPr>
              <a:defRPr sz="2160"/>
            </a:lvl4pPr>
            <a:lvl5pPr>
              <a:defRPr sz="216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B85DC2E-E24C-4114-A870-7EBDD6592961}" type="slidenum">
              <a:rPr lang="en-US" smtClean="0"/>
              <a:pPr>
                <a:defRPr/>
              </a:pPr>
              <a:t>‹#›</a:t>
            </a:fld>
            <a:endParaRPr lang="en-US"/>
          </a:p>
        </p:txBody>
      </p:sp>
    </p:spTree>
    <p:extLst>
      <p:ext uri="{BB962C8B-B14F-4D97-AF65-F5344CB8AC3E}">
        <p14:creationId xmlns:p14="http://schemas.microsoft.com/office/powerpoint/2010/main" val="36820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9930" y="1152243"/>
            <a:ext cx="3154680" cy="2139879"/>
          </a:xfrm>
        </p:spPr>
        <p:txBody>
          <a:bodyPr anchor="b">
            <a:noAutofit/>
          </a:bodyPr>
          <a:lstStyle>
            <a:lvl1pPr algn="l">
              <a:buNone/>
              <a:defRPr sz="2268"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F09171-0216-4F99-B706-27DAA19068C1}" type="slidenum">
              <a:rPr lang="en-US" smtClean="0"/>
              <a:pPr>
                <a:defRPr/>
              </a:pPr>
              <a:t>‹#›</a:t>
            </a:fld>
            <a:endParaRPr lang="en-US"/>
          </a:p>
        </p:txBody>
      </p:sp>
      <p:sp>
        <p:nvSpPr>
          <p:cNvPr id="8" name="Rectangle 7"/>
          <p:cNvSpPr/>
          <p:nvPr/>
        </p:nvSpPr>
        <p:spPr>
          <a:xfrm>
            <a:off x="876300" y="1152243"/>
            <a:ext cx="5257800" cy="4938183"/>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8764" tIns="296291" rtlCol="0" anchor="t">
            <a:normAutofit/>
          </a:bodyPr>
          <a:lstStyle/>
          <a:p>
            <a:pPr marL="0" indent="-306169" algn="l" rtl="0" eaLnBrk="1" latinLnBrk="0" hangingPunct="1">
              <a:lnSpc>
                <a:spcPts val="3240"/>
              </a:lnSpc>
              <a:spcBef>
                <a:spcPts val="648"/>
              </a:spcBef>
              <a:buClr>
                <a:schemeClr val="accent1"/>
              </a:buClr>
              <a:buSzPct val="80000"/>
              <a:buFont typeface="Wingdings 2"/>
              <a:buNone/>
            </a:pPr>
            <a:endParaRPr kumimoji="0" lang="en-US" sz="3456" kern="1200">
              <a:solidFill>
                <a:schemeClr val="tx1"/>
              </a:solidFill>
              <a:latin typeface="+mn-lt"/>
              <a:ea typeface="+mn-ea"/>
              <a:cs typeface="+mn-cs"/>
            </a:endParaRPr>
          </a:p>
        </p:txBody>
      </p:sp>
      <p:sp>
        <p:nvSpPr>
          <p:cNvPr id="3" name="Picture Placeholder 2"/>
          <p:cNvSpPr>
            <a:spLocks noGrp="1"/>
          </p:cNvSpPr>
          <p:nvPr>
            <p:ph type="pic" idx="1"/>
          </p:nvPr>
        </p:nvSpPr>
        <p:spPr>
          <a:xfrm>
            <a:off x="963930" y="1234550"/>
            <a:ext cx="5082540" cy="3796019"/>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456"/>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56234" y="1030777"/>
            <a:ext cx="788670" cy="22067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66"/>
          </a:p>
        </p:txBody>
      </p:sp>
      <p:sp>
        <p:nvSpPr>
          <p:cNvPr id="10" name="Flowchart: Process 9"/>
          <p:cNvSpPr/>
          <p:nvPr/>
        </p:nvSpPr>
        <p:spPr>
          <a:xfrm rot="2103354" flipH="1">
            <a:off x="5754217" y="1011815"/>
            <a:ext cx="746608" cy="22067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66" dirty="0"/>
          </a:p>
        </p:txBody>
      </p:sp>
      <p:sp>
        <p:nvSpPr>
          <p:cNvPr id="4" name="Text Placeholder 3"/>
          <p:cNvSpPr>
            <a:spLocks noGrp="1"/>
          </p:cNvSpPr>
          <p:nvPr>
            <p:ph type="body" sz="half" idx="2"/>
          </p:nvPr>
        </p:nvSpPr>
        <p:spPr>
          <a:xfrm>
            <a:off x="963930" y="5185092"/>
            <a:ext cx="5082540" cy="823031"/>
          </a:xfrm>
        </p:spPr>
        <p:txBody>
          <a:bodyPr anchor="ctr"/>
          <a:lstStyle>
            <a:lvl1pPr marL="0" indent="0" algn="l">
              <a:lnSpc>
                <a:spcPts val="1728"/>
              </a:lnSpc>
              <a:spcBef>
                <a:spcPts val="0"/>
              </a:spcBef>
              <a:buNone/>
              <a:defRPr sz="1512">
                <a:solidFill>
                  <a:srgbClr val="777777"/>
                </a:solidFill>
              </a:defRPr>
            </a:lvl1pPr>
            <a:lvl2pPr>
              <a:defRPr sz="1296"/>
            </a:lvl2pPr>
            <a:lvl3pPr>
              <a:defRPr sz="1080"/>
            </a:lvl3pPr>
            <a:lvl4pPr>
              <a:defRPr sz="972"/>
            </a:lvl4pPr>
            <a:lvl5pPr>
              <a:defRPr sz="972"/>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77351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blip>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938315" y="-881271"/>
            <a:ext cx="1884720" cy="177015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66"/>
          </a:p>
        </p:txBody>
      </p:sp>
      <p:sp>
        <p:nvSpPr>
          <p:cNvPr id="8" name="Oval 7"/>
          <p:cNvSpPr/>
          <p:nvPr/>
        </p:nvSpPr>
        <p:spPr>
          <a:xfrm>
            <a:off x="194139" y="22793"/>
            <a:ext cx="1957520" cy="1838524"/>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66"/>
          </a:p>
        </p:txBody>
      </p:sp>
      <p:sp>
        <p:nvSpPr>
          <p:cNvPr id="11" name="Donut 10"/>
          <p:cNvSpPr/>
          <p:nvPr/>
        </p:nvSpPr>
        <p:spPr>
          <a:xfrm rot="2315675">
            <a:off x="210314" y="1139581"/>
            <a:ext cx="1294575" cy="1190936"/>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66"/>
          </a:p>
        </p:txBody>
      </p:sp>
      <p:sp>
        <p:nvSpPr>
          <p:cNvPr id="12" name="Rectangle 11"/>
          <p:cNvSpPr/>
          <p:nvPr/>
        </p:nvSpPr>
        <p:spPr>
          <a:xfrm>
            <a:off x="1164805" y="-58"/>
            <a:ext cx="9350796" cy="740733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66"/>
          </a:p>
        </p:txBody>
      </p:sp>
      <p:sp>
        <p:nvSpPr>
          <p:cNvPr id="5" name="Title Placeholder 4"/>
          <p:cNvSpPr>
            <a:spLocks noGrp="1"/>
          </p:cNvSpPr>
          <p:nvPr>
            <p:ph type="title"/>
          </p:nvPr>
        </p:nvSpPr>
        <p:spPr>
          <a:xfrm>
            <a:off x="1650949" y="296634"/>
            <a:ext cx="8622792" cy="1234546"/>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650949" y="1563758"/>
            <a:ext cx="8622792" cy="5185093"/>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118610" y="6810578"/>
            <a:ext cx="2453640" cy="514394"/>
          </a:xfrm>
          <a:prstGeom prst="rect">
            <a:avLst/>
          </a:prstGeom>
        </p:spPr>
        <p:txBody>
          <a:bodyPr anchor="b"/>
          <a:lstStyle>
            <a:lvl1pPr algn="r" eaLnBrk="1" latinLnBrk="0" hangingPunct="1">
              <a:defRPr kumimoji="0" sz="1296">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6572250" y="6810578"/>
            <a:ext cx="3329940" cy="514394"/>
          </a:xfrm>
          <a:prstGeom prst="rect">
            <a:avLst/>
          </a:prstGeom>
        </p:spPr>
        <p:txBody>
          <a:bodyPr anchor="b"/>
          <a:lstStyle>
            <a:lvl1pPr eaLnBrk="1" latinLnBrk="0" hangingPunct="1">
              <a:defRPr kumimoji="0" sz="1296">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9905695" y="6810578"/>
            <a:ext cx="525780" cy="514394"/>
          </a:xfrm>
          <a:prstGeom prst="rect">
            <a:avLst/>
          </a:prstGeom>
        </p:spPr>
        <p:txBody>
          <a:bodyPr anchor="b"/>
          <a:lstStyle>
            <a:lvl1pPr algn="ctr" eaLnBrk="1" latinLnBrk="0" hangingPunct="1">
              <a:defRPr kumimoji="0" sz="1296">
                <a:solidFill>
                  <a:schemeClr val="bg2">
                    <a:shade val="50000"/>
                    <a:satMod val="200000"/>
                  </a:schemeClr>
                </a:solidFill>
                <a:effectLst/>
              </a:defRPr>
            </a:lvl1pPr>
            <a:extLst/>
          </a:lstStyle>
          <a:p>
            <a:pPr>
              <a:defRPr/>
            </a:pPr>
            <a:fld id="{2BCEB30E-04A7-4F5D-A2FD-1354ACED831E}" type="slidenum">
              <a:rPr lang="en-US" smtClean="0"/>
              <a:pPr>
                <a:defRPr/>
              </a:pPr>
              <a:t>‹#›</a:t>
            </a:fld>
            <a:endParaRPr lang="en-US"/>
          </a:p>
        </p:txBody>
      </p:sp>
      <p:sp>
        <p:nvSpPr>
          <p:cNvPr id="15" name="Rectangle 14"/>
          <p:cNvSpPr/>
          <p:nvPr/>
        </p:nvSpPr>
        <p:spPr bwMode="invGray">
          <a:xfrm>
            <a:off x="1167232" y="-58"/>
            <a:ext cx="84125" cy="740733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66"/>
          </a:p>
        </p:txBody>
      </p:sp>
    </p:spTree>
    <p:extLst>
      <p:ext uri="{BB962C8B-B14F-4D97-AF65-F5344CB8AC3E}">
        <p14:creationId xmlns:p14="http://schemas.microsoft.com/office/powerpoint/2010/main" val="3745315137"/>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l" rtl="1" eaLnBrk="1" latinLnBrk="0" hangingPunct="1">
        <a:spcBef>
          <a:spcPct val="0"/>
        </a:spcBef>
        <a:buNone/>
        <a:defRPr kumimoji="0" sz="4644"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95057" indent="-306169" algn="r" rtl="1" eaLnBrk="1" latinLnBrk="0" hangingPunct="1">
        <a:lnSpc>
          <a:spcPct val="100000"/>
        </a:lnSpc>
        <a:spcBef>
          <a:spcPts val="648"/>
        </a:spcBef>
        <a:buClr>
          <a:schemeClr val="accent1"/>
        </a:buClr>
        <a:buSzPct val="80000"/>
        <a:buFont typeface="Wingdings 2"/>
        <a:buChar char=""/>
        <a:defRPr kumimoji="0" sz="3456" kern="1200">
          <a:solidFill>
            <a:schemeClr val="tx1"/>
          </a:solidFill>
          <a:latin typeface="+mn-lt"/>
          <a:ea typeface="+mn-ea"/>
          <a:cs typeface="+mn-cs"/>
        </a:defRPr>
      </a:lvl1pPr>
      <a:lvl2pPr marL="691350" indent="-256787" algn="r" rtl="1" eaLnBrk="1" latinLnBrk="0" hangingPunct="1">
        <a:lnSpc>
          <a:spcPct val="100000"/>
        </a:lnSpc>
        <a:spcBef>
          <a:spcPts val="594"/>
        </a:spcBef>
        <a:buClr>
          <a:schemeClr val="accent1"/>
        </a:buClr>
        <a:buFont typeface="Verdana"/>
        <a:buChar char="◦"/>
        <a:defRPr kumimoji="0" sz="3024" kern="1200">
          <a:solidFill>
            <a:schemeClr val="tx1"/>
          </a:solidFill>
          <a:latin typeface="+mn-lt"/>
          <a:ea typeface="+mn-ea"/>
          <a:cs typeface="+mn-cs"/>
        </a:defRPr>
      </a:lvl2pPr>
      <a:lvl3pPr marL="958014" indent="-246911" algn="r" rtl="1" eaLnBrk="1" latinLnBrk="0" hangingPunct="1">
        <a:lnSpc>
          <a:spcPct val="100000"/>
        </a:lnSpc>
        <a:spcBef>
          <a:spcPct val="20000"/>
        </a:spcBef>
        <a:buClr>
          <a:schemeClr val="accent2"/>
        </a:buClr>
        <a:buFont typeface="Wingdings 2"/>
        <a:buChar char=""/>
        <a:defRPr kumimoji="0" sz="2592" kern="1200">
          <a:solidFill>
            <a:schemeClr val="tx1"/>
          </a:solidFill>
          <a:latin typeface="+mn-lt"/>
          <a:ea typeface="+mn-ea"/>
          <a:cs typeface="+mn-cs"/>
        </a:defRPr>
      </a:lvl3pPr>
      <a:lvl4pPr marL="1185172" indent="-187652" algn="r" rtl="1" eaLnBrk="1" latinLnBrk="0" hangingPunct="1">
        <a:lnSpc>
          <a:spcPct val="100000"/>
        </a:lnSpc>
        <a:spcBef>
          <a:spcPct val="20000"/>
        </a:spcBef>
        <a:buClr>
          <a:schemeClr val="accent3"/>
        </a:buClr>
        <a:buFont typeface="Wingdings 2"/>
        <a:buChar char=""/>
        <a:defRPr kumimoji="0" sz="2160" kern="1200">
          <a:solidFill>
            <a:schemeClr val="tx1"/>
          </a:solidFill>
          <a:latin typeface="+mn-lt"/>
          <a:ea typeface="+mn-ea"/>
          <a:cs typeface="+mn-cs"/>
        </a:defRPr>
      </a:lvl4pPr>
      <a:lvl5pPr marL="1402454" indent="-197529" algn="r" rtl="1" eaLnBrk="1" latinLnBrk="0" hangingPunct="1">
        <a:lnSpc>
          <a:spcPct val="100000"/>
        </a:lnSpc>
        <a:spcBef>
          <a:spcPct val="20000"/>
        </a:spcBef>
        <a:buClr>
          <a:schemeClr val="accent4"/>
        </a:buClr>
        <a:buFont typeface="Wingdings 2"/>
        <a:buChar char=""/>
        <a:defRPr kumimoji="0" sz="2160" kern="1200">
          <a:solidFill>
            <a:schemeClr val="tx1"/>
          </a:solidFill>
          <a:latin typeface="+mn-lt"/>
          <a:ea typeface="+mn-ea"/>
          <a:cs typeface="+mn-cs"/>
        </a:defRPr>
      </a:lvl5pPr>
      <a:lvl6pPr marL="1629612" indent="-197529" algn="r" rtl="1" eaLnBrk="1" latinLnBrk="0" hangingPunct="1">
        <a:lnSpc>
          <a:spcPct val="100000"/>
        </a:lnSpc>
        <a:spcBef>
          <a:spcPct val="20000"/>
        </a:spcBef>
        <a:buClr>
          <a:schemeClr val="accent5"/>
        </a:buClr>
        <a:buFont typeface="Wingdings 2"/>
        <a:buChar char=""/>
        <a:defRPr kumimoji="0" sz="2160" kern="1200">
          <a:solidFill>
            <a:schemeClr val="tx1"/>
          </a:solidFill>
          <a:latin typeface="+mn-lt"/>
          <a:ea typeface="+mn-ea"/>
          <a:cs typeface="+mn-cs"/>
        </a:defRPr>
      </a:lvl6pPr>
      <a:lvl7pPr marL="1856770" indent="-197529" algn="r" rtl="1" eaLnBrk="1" latinLnBrk="0" hangingPunct="1">
        <a:lnSpc>
          <a:spcPct val="100000"/>
        </a:lnSpc>
        <a:spcBef>
          <a:spcPct val="20000"/>
        </a:spcBef>
        <a:buClr>
          <a:schemeClr val="accent6"/>
        </a:buClr>
        <a:buFont typeface="Wingdings 2"/>
        <a:buChar char=""/>
        <a:defRPr kumimoji="0" sz="2160" kern="1200">
          <a:solidFill>
            <a:schemeClr val="tx1"/>
          </a:solidFill>
          <a:latin typeface="+mn-lt"/>
          <a:ea typeface="+mn-ea"/>
          <a:cs typeface="+mn-cs"/>
        </a:defRPr>
      </a:lvl7pPr>
      <a:lvl8pPr marL="2074051" indent="-197529" algn="r" rtl="1" eaLnBrk="1" latinLnBrk="0" hangingPunct="1">
        <a:lnSpc>
          <a:spcPct val="100000"/>
        </a:lnSpc>
        <a:spcBef>
          <a:spcPct val="20000"/>
        </a:spcBef>
        <a:buClr>
          <a:schemeClr val="accent6"/>
        </a:buClr>
        <a:buFont typeface="Wingdings 2"/>
        <a:buChar char=""/>
        <a:defRPr kumimoji="0" sz="2160" kern="1200">
          <a:solidFill>
            <a:schemeClr val="tx1"/>
          </a:solidFill>
          <a:latin typeface="+mn-lt"/>
          <a:ea typeface="+mn-ea"/>
          <a:cs typeface="+mn-cs"/>
        </a:defRPr>
      </a:lvl8pPr>
      <a:lvl9pPr marL="2301209" indent="-197529" algn="r" rtl="1" eaLnBrk="1" latinLnBrk="0" hangingPunct="1">
        <a:lnSpc>
          <a:spcPct val="100000"/>
        </a:lnSpc>
        <a:spcBef>
          <a:spcPct val="20000"/>
        </a:spcBef>
        <a:buClr>
          <a:schemeClr val="accent6"/>
        </a:buClr>
        <a:buFont typeface="Wingdings 2"/>
        <a:buChar char=""/>
        <a:defRPr kumimoji="0" sz="216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93822" algn="r" rtl="1" eaLnBrk="1" latinLnBrk="0" hangingPunct="1">
        <a:defRPr kumimoji="0" kern="1200">
          <a:solidFill>
            <a:schemeClr val="tx1"/>
          </a:solidFill>
          <a:latin typeface="+mn-lt"/>
          <a:ea typeface="+mn-ea"/>
          <a:cs typeface="+mn-cs"/>
        </a:defRPr>
      </a:lvl2pPr>
      <a:lvl3pPr marL="987643" algn="r" rtl="1" eaLnBrk="1" latinLnBrk="0" hangingPunct="1">
        <a:defRPr kumimoji="0" kern="1200">
          <a:solidFill>
            <a:schemeClr val="tx1"/>
          </a:solidFill>
          <a:latin typeface="+mn-lt"/>
          <a:ea typeface="+mn-ea"/>
          <a:cs typeface="+mn-cs"/>
        </a:defRPr>
      </a:lvl3pPr>
      <a:lvl4pPr marL="1481465" algn="r" rtl="1" eaLnBrk="1" latinLnBrk="0" hangingPunct="1">
        <a:defRPr kumimoji="0" kern="1200">
          <a:solidFill>
            <a:schemeClr val="tx1"/>
          </a:solidFill>
          <a:latin typeface="+mn-lt"/>
          <a:ea typeface="+mn-ea"/>
          <a:cs typeface="+mn-cs"/>
        </a:defRPr>
      </a:lvl4pPr>
      <a:lvl5pPr marL="1975287" algn="r" rtl="1" eaLnBrk="1" latinLnBrk="0" hangingPunct="1">
        <a:defRPr kumimoji="0" kern="1200">
          <a:solidFill>
            <a:schemeClr val="tx1"/>
          </a:solidFill>
          <a:latin typeface="+mn-lt"/>
          <a:ea typeface="+mn-ea"/>
          <a:cs typeface="+mn-cs"/>
        </a:defRPr>
      </a:lvl5pPr>
      <a:lvl6pPr marL="2469109" algn="r" rtl="1" eaLnBrk="1" latinLnBrk="0" hangingPunct="1">
        <a:defRPr kumimoji="0" kern="1200">
          <a:solidFill>
            <a:schemeClr val="tx1"/>
          </a:solidFill>
          <a:latin typeface="+mn-lt"/>
          <a:ea typeface="+mn-ea"/>
          <a:cs typeface="+mn-cs"/>
        </a:defRPr>
      </a:lvl6pPr>
      <a:lvl7pPr marL="2962930" algn="r" rtl="1" eaLnBrk="1" latinLnBrk="0" hangingPunct="1">
        <a:defRPr kumimoji="0" kern="1200">
          <a:solidFill>
            <a:schemeClr val="tx1"/>
          </a:solidFill>
          <a:latin typeface="+mn-lt"/>
          <a:ea typeface="+mn-ea"/>
          <a:cs typeface="+mn-cs"/>
        </a:defRPr>
      </a:lvl7pPr>
      <a:lvl8pPr marL="3456752" algn="r" rtl="1" eaLnBrk="1" latinLnBrk="0" hangingPunct="1">
        <a:defRPr kumimoji="0" kern="1200">
          <a:solidFill>
            <a:schemeClr val="tx1"/>
          </a:solidFill>
          <a:latin typeface="+mn-lt"/>
          <a:ea typeface="+mn-ea"/>
          <a:cs typeface="+mn-cs"/>
        </a:defRPr>
      </a:lvl8pPr>
      <a:lvl9pPr marL="3950574"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musculoskeletalkey.com/" TargetMode="Externa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pPr defTabSz="987643" fontAlgn="base">
              <a:spcBef>
                <a:spcPct val="0"/>
              </a:spcBef>
              <a:spcAft>
                <a:spcPct val="0"/>
              </a:spcAft>
            </a:pPr>
            <a:fld id="{72E229E5-28E3-49B4-AF16-78200459A196}" type="datetime3">
              <a:rPr lang="en-US" altLang="en-US">
                <a:solidFill>
                  <a:srgbClr val="E7DEC9">
                    <a:shade val="50000"/>
                    <a:satMod val="200000"/>
                  </a:srgbClr>
                </a:solidFill>
                <a:latin typeface="Tahoma" pitchFamily="34" charset="0"/>
              </a:rPr>
              <a:pPr defTabSz="987643" fontAlgn="base">
                <a:spcBef>
                  <a:spcPct val="0"/>
                </a:spcBef>
                <a:spcAft>
                  <a:spcPct val="0"/>
                </a:spcAft>
              </a:pPr>
              <a:t>22 October 2023</a:t>
            </a:fld>
            <a:endParaRPr lang="en-US" altLang="en-US">
              <a:solidFill>
                <a:srgbClr val="E7DEC9">
                  <a:shade val="50000"/>
                  <a:satMod val="200000"/>
                </a:srgbClr>
              </a:solidFill>
              <a:latin typeface="Tahoma" pitchFamily="34" charset="0"/>
            </a:endParaRPr>
          </a:p>
        </p:txBody>
      </p:sp>
      <p:sp>
        <p:nvSpPr>
          <p:cNvPr id="5" name="Footer Placeholder 3"/>
          <p:cNvSpPr>
            <a:spLocks noGrp="1"/>
          </p:cNvSpPr>
          <p:nvPr>
            <p:ph type="ftr" sz="quarter" idx="11"/>
          </p:nvPr>
        </p:nvSpPr>
        <p:spPr/>
        <p:txBody>
          <a:bodyPr/>
          <a:lstStyle/>
          <a:p>
            <a:pPr defTabSz="987643" fontAlgn="base">
              <a:spcBef>
                <a:spcPct val="0"/>
              </a:spcBef>
              <a:spcAft>
                <a:spcPct val="0"/>
              </a:spcAft>
            </a:pPr>
            <a:r>
              <a:rPr lang="en-US" altLang="en-US">
                <a:solidFill>
                  <a:srgbClr val="E7DEC9">
                    <a:shade val="50000"/>
                    <a:satMod val="200000"/>
                  </a:srgbClr>
                </a:solidFill>
                <a:latin typeface="Tahoma" pitchFamily="34" charset="0"/>
              </a:rPr>
              <a:t>Vice-Chancellor in Financial and Administrative Affairs</a:t>
            </a:r>
          </a:p>
        </p:txBody>
      </p:sp>
      <p:sp>
        <p:nvSpPr>
          <p:cNvPr id="6" name="Slide Number Placeholder 4"/>
          <p:cNvSpPr>
            <a:spLocks noGrp="1"/>
          </p:cNvSpPr>
          <p:nvPr>
            <p:ph type="sldNum" sz="quarter" idx="12"/>
          </p:nvPr>
        </p:nvSpPr>
        <p:spPr/>
        <p:txBody>
          <a:bodyPr/>
          <a:lstStyle/>
          <a:p>
            <a:pPr defTabSz="987643" fontAlgn="base">
              <a:spcBef>
                <a:spcPct val="0"/>
              </a:spcBef>
              <a:spcAft>
                <a:spcPct val="0"/>
              </a:spcAft>
            </a:pPr>
            <a:fld id="{BA0A081E-8AAD-4855-A394-C30A8E32073C}" type="slidenum">
              <a:rPr lang="en-US" altLang="en-US">
                <a:solidFill>
                  <a:srgbClr val="E7DEC9">
                    <a:shade val="50000"/>
                    <a:satMod val="200000"/>
                  </a:srgbClr>
                </a:solidFill>
                <a:latin typeface="Tahoma" pitchFamily="34" charset="0"/>
              </a:rPr>
              <a:pPr defTabSz="987643" fontAlgn="base">
                <a:spcBef>
                  <a:spcPct val="0"/>
                </a:spcBef>
                <a:spcAft>
                  <a:spcPct val="0"/>
                </a:spcAft>
              </a:pPr>
              <a:t>1</a:t>
            </a:fld>
            <a:endParaRPr lang="en-US" altLang="en-US">
              <a:solidFill>
                <a:srgbClr val="E7DEC9">
                  <a:shade val="50000"/>
                  <a:satMod val="200000"/>
                </a:srgbClr>
              </a:solidFill>
              <a:latin typeface="Tahoma" pitchFamily="34" charset="0"/>
            </a:endParaRPr>
          </a:p>
        </p:txBody>
      </p:sp>
      <p:sp>
        <p:nvSpPr>
          <p:cNvPr id="50178" name="Rectangle 2"/>
          <p:cNvSpPr>
            <a:spLocks noGrp="1" noChangeArrowheads="1"/>
          </p:cNvSpPr>
          <p:nvPr>
            <p:ph type="title"/>
          </p:nvPr>
        </p:nvSpPr>
        <p:spPr>
          <a:xfrm>
            <a:off x="746565" y="670428"/>
            <a:ext cx="9178505" cy="5756069"/>
          </a:xfrm>
        </p:spPr>
        <p:txBody>
          <a:bodyPr/>
          <a:lstStyle/>
          <a:p>
            <a:pPr rtl="1"/>
            <a:r>
              <a:rPr lang="fa-IR" altLang="en-US" sz="18578">
                <a:cs typeface="Titr" pitchFamily="2" charset="-78"/>
              </a:rPr>
              <a:t>به نام خدا</a:t>
            </a:r>
            <a:r>
              <a:rPr lang="fa-IR" altLang="en-US"/>
              <a:t> </a:t>
            </a:r>
            <a:endParaRPr lang="en-US" altLang="en-US"/>
          </a:p>
        </p:txBody>
      </p:sp>
      <p:pic>
        <p:nvPicPr>
          <p:cNvPr id="50179" name="Picture 3" descr="BES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3252"/>
            <a:ext cx="10622932" cy="7967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3000" y="3398838"/>
            <a:ext cx="609600" cy="609600"/>
          </a:xfrm>
          <a:prstGeom prst="rect">
            <a:avLst/>
          </a:prstGeom>
        </p:spPr>
      </p:pic>
    </p:spTree>
    <p:extLst>
      <p:ext uri="{BB962C8B-B14F-4D97-AF65-F5344CB8AC3E}">
        <p14:creationId xmlns:p14="http://schemas.microsoft.com/office/powerpoint/2010/main" val="4001872005"/>
      </p:ext>
    </p:extLst>
  </p:cSld>
  <p:clrMapOvr>
    <a:masterClrMapping/>
  </p:clrMapOvr>
  <p:transition spd="med">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9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marL="88888" indent="0" algn="l" rtl="0">
              <a:buNone/>
            </a:pPr>
            <a:r>
              <a:rPr lang="en-US" sz="2000" dirty="0"/>
              <a:t> Third-order neuron in the ventral posterolateral nucleus of the thalamus .</a:t>
            </a:r>
          </a:p>
          <a:p>
            <a:pPr marL="88888" indent="0" algn="l" rtl="0">
              <a:buNone/>
            </a:pPr>
            <a:r>
              <a:rPr lang="en-US" sz="2000" dirty="0"/>
              <a:t>It is believed that here crude pain and temperature sensations are appreciated and emotional reactions are initiated.</a:t>
            </a:r>
          </a:p>
        </p:txBody>
      </p:sp>
      <p:pic>
        <p:nvPicPr>
          <p:cNvPr id="3" name="Picture 2"/>
          <p:cNvPicPr>
            <a:picLocks noChangeAspect="1"/>
          </p:cNvPicPr>
          <p:nvPr/>
        </p:nvPicPr>
        <p:blipFill rotWithShape="1">
          <a:blip r:embed="rId2"/>
          <a:srcRect l="43125" t="36847"/>
          <a:stretch/>
        </p:blipFill>
        <p:spPr>
          <a:xfrm>
            <a:off x="6664036" y="2412415"/>
            <a:ext cx="3151869" cy="4677929"/>
          </a:xfrm>
          <a:prstGeom prst="rect">
            <a:avLst/>
          </a:prstGeom>
        </p:spPr>
      </p:pic>
    </p:spTree>
    <p:extLst>
      <p:ext uri="{BB962C8B-B14F-4D97-AF65-F5344CB8AC3E}">
        <p14:creationId xmlns:p14="http://schemas.microsoft.com/office/powerpoint/2010/main" val="368280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marL="88888" indent="0" algn="l" rtl="0">
              <a:buNone/>
            </a:pPr>
            <a:r>
              <a:rPr lang="en-US" sz="2000" dirty="0"/>
              <a:t>Light (Crude) Touch and Pressure Pathways</a:t>
            </a:r>
          </a:p>
          <a:p>
            <a:pPr marL="88888" indent="0" algn="l" rtl="0">
              <a:buNone/>
            </a:pPr>
            <a:r>
              <a:rPr lang="en-US" sz="2000" dirty="0"/>
              <a:t>Anterior Spinothalamic Tract</a:t>
            </a:r>
          </a:p>
          <a:p>
            <a:pPr marL="88888" indent="0" algn="l" rtl="0">
              <a:buNone/>
            </a:pPr>
            <a:r>
              <a:rPr lang="en-US" sz="2000" b="1" dirty="0"/>
              <a:t>First order neuron</a:t>
            </a:r>
          </a:p>
          <a:p>
            <a:pPr marL="88888" indent="0" algn="l" rtl="0">
              <a:buNone/>
            </a:pPr>
            <a:r>
              <a:rPr lang="en-US" sz="2000" dirty="0"/>
              <a:t>The axons enter the spinal cord from the posterior root ganglion and proceed to the tip of the posterior gray column, where they divide into </a:t>
            </a:r>
            <a:r>
              <a:rPr lang="en-US" sz="2000" b="1" dirty="0"/>
              <a:t>ascending and descending branches.</a:t>
            </a:r>
          </a:p>
          <a:p>
            <a:pPr marL="88888" indent="0" algn="l" rtl="0">
              <a:buNone/>
            </a:pPr>
            <a:r>
              <a:rPr lang="en-US" sz="2000" dirty="0"/>
              <a:t> </a:t>
            </a:r>
            <a:r>
              <a:rPr lang="en-US" sz="2000" b="1" dirty="0"/>
              <a:t>Second order neuron in </a:t>
            </a:r>
            <a:r>
              <a:rPr lang="en-US" sz="2000" dirty="0"/>
              <a:t>substantia </a:t>
            </a:r>
            <a:r>
              <a:rPr lang="en-US" sz="2000" dirty="0" err="1"/>
              <a:t>gelatinosa</a:t>
            </a:r>
            <a:r>
              <a:rPr lang="en-US" sz="2000" dirty="0"/>
              <a:t> group.</a:t>
            </a:r>
          </a:p>
          <a:p>
            <a:pPr marL="88888" indent="0" algn="l" rtl="0">
              <a:buNone/>
            </a:pPr>
            <a:r>
              <a:rPr lang="en-US" sz="2000" dirty="0"/>
              <a:t>cross very obliquely to the opposite side in the anterior gray and white commissures within several spinal segments and ascend in the opposite anterolateral white column as the </a:t>
            </a:r>
            <a:r>
              <a:rPr lang="en-US" sz="2000" b="1" dirty="0"/>
              <a:t>anterior spinothalamic.</a:t>
            </a:r>
          </a:p>
          <a:p>
            <a:pPr marL="88888" indent="0" algn="l" rtl="0">
              <a:buNone/>
            </a:pPr>
            <a:r>
              <a:rPr lang="en-US" sz="2000" b="1" dirty="0"/>
              <a:t>Third order neuron in</a:t>
            </a:r>
            <a:r>
              <a:rPr lang="en-US" sz="2000" dirty="0"/>
              <a:t> thalamus</a:t>
            </a:r>
          </a:p>
          <a:p>
            <a:pPr marL="88888" indent="0" algn="l" rtl="0">
              <a:buNone/>
            </a:pPr>
            <a:r>
              <a:rPr lang="en-US" sz="2000" dirty="0"/>
              <a:t>In the medulla oblongata : </a:t>
            </a:r>
            <a:r>
              <a:rPr lang="en-US" sz="2000" b="1" dirty="0"/>
              <a:t>the anterior spinothalamic tract, the lateral spinothalamic tract </a:t>
            </a:r>
            <a:r>
              <a:rPr lang="en-US" sz="2000" dirty="0"/>
              <a:t>and the </a:t>
            </a:r>
            <a:r>
              <a:rPr lang="en-US" sz="2000" dirty="0" err="1"/>
              <a:t>spinotectal</a:t>
            </a:r>
            <a:r>
              <a:rPr lang="en-US" sz="2000" dirty="0"/>
              <a:t> tract, all of which form the </a:t>
            </a:r>
            <a:r>
              <a:rPr lang="en-US" sz="2000" b="1" dirty="0"/>
              <a:t>spinal lemniscus </a:t>
            </a:r>
          </a:p>
        </p:txBody>
      </p:sp>
    </p:spTree>
    <p:extLst>
      <p:ext uri="{BB962C8B-B14F-4D97-AF65-F5344CB8AC3E}">
        <p14:creationId xmlns:p14="http://schemas.microsoft.com/office/powerpoint/2010/main" val="316871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a:xfrm>
            <a:off x="1650949" y="1563758"/>
            <a:ext cx="4403487" cy="5185093"/>
          </a:xfrm>
        </p:spPr>
        <p:txBody>
          <a:bodyPr>
            <a:normAutofit/>
          </a:bodyPr>
          <a:lstStyle/>
          <a:p>
            <a:pPr marL="88888" indent="0" algn="l" rtl="0">
              <a:buNone/>
            </a:pPr>
            <a:r>
              <a:rPr lang="en-US" sz="2000" b="1" dirty="0"/>
              <a:t>Light (Crude) Touch and Pressure Pathways</a:t>
            </a:r>
          </a:p>
          <a:p>
            <a:pPr marL="88888" indent="0" algn="l" rtl="0">
              <a:buNone/>
            </a:pPr>
            <a:r>
              <a:rPr lang="en-US" sz="2000" b="1" dirty="0"/>
              <a:t>Anterior Spinothalamic Tract</a:t>
            </a:r>
          </a:p>
          <a:p>
            <a:pPr marL="88888" indent="0" algn="l" rtl="0">
              <a:buNone/>
            </a:pPr>
            <a:r>
              <a:rPr lang="en-US" sz="2000" dirty="0"/>
              <a:t>In the medulla oblongata : </a:t>
            </a:r>
            <a:r>
              <a:rPr lang="en-US" sz="2000" b="1" dirty="0"/>
              <a:t>the anterior spinothalamic tract, the lateral spinothalamic tract </a:t>
            </a:r>
            <a:r>
              <a:rPr lang="en-US" sz="2000" dirty="0"/>
              <a:t>and the </a:t>
            </a:r>
            <a:r>
              <a:rPr lang="en-US" sz="2000" dirty="0" err="1"/>
              <a:t>spinotectal</a:t>
            </a:r>
            <a:r>
              <a:rPr lang="en-US" sz="2000" dirty="0"/>
              <a:t> tract, all of which form the </a:t>
            </a:r>
            <a:r>
              <a:rPr lang="en-US" sz="2000" b="1" dirty="0"/>
              <a:t>spinal lemniscus </a:t>
            </a:r>
          </a:p>
          <a:p>
            <a:pPr marL="88888" indent="0" algn="l" rtl="0">
              <a:buNone/>
            </a:pPr>
            <a:endParaRPr lang="en-US" sz="2000" dirty="0"/>
          </a:p>
          <a:p>
            <a:pPr marL="88888" indent="0" algn="l" rtl="0">
              <a:buNone/>
            </a:pPr>
            <a:endParaRPr lang="en-US" sz="2000" dirty="0"/>
          </a:p>
        </p:txBody>
      </p:sp>
      <p:pic>
        <p:nvPicPr>
          <p:cNvPr id="3" name="Picture 2"/>
          <p:cNvPicPr>
            <a:picLocks noChangeAspect="1"/>
          </p:cNvPicPr>
          <p:nvPr/>
        </p:nvPicPr>
        <p:blipFill>
          <a:blip r:embed="rId2"/>
          <a:stretch>
            <a:fillRect/>
          </a:stretch>
        </p:blipFill>
        <p:spPr>
          <a:xfrm>
            <a:off x="6510660" y="2357117"/>
            <a:ext cx="3340898" cy="4554107"/>
          </a:xfrm>
          <a:prstGeom prst="rect">
            <a:avLst/>
          </a:prstGeom>
        </p:spPr>
      </p:pic>
    </p:spTree>
    <p:extLst>
      <p:ext uri="{BB962C8B-B14F-4D97-AF65-F5344CB8AC3E}">
        <p14:creationId xmlns:p14="http://schemas.microsoft.com/office/powerpoint/2010/main" val="304137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lnSpcReduction="10000"/>
          </a:bodyPr>
          <a:lstStyle/>
          <a:p>
            <a:pPr algn="l" rtl="0"/>
            <a:r>
              <a:rPr lang="en-US" sz="2000" b="1" dirty="0">
                <a:latin typeface="Times New Roman" panose="02020603050405020304" pitchFamily="18" charset="0"/>
                <a:cs typeface="Times New Roman" panose="02020603050405020304" pitchFamily="18" charset="0"/>
              </a:rPr>
              <a:t>Discriminative Touch, Vibratory Sense, and Conscious Muscle Joint Sense</a:t>
            </a:r>
          </a:p>
          <a:p>
            <a:pPr algn="l" rtl="0"/>
            <a:r>
              <a:rPr lang="en-US" sz="2000" b="1" dirty="0">
                <a:latin typeface="Times New Roman" panose="02020603050405020304" pitchFamily="18" charset="0"/>
                <a:cs typeface="Times New Roman" panose="02020603050405020304" pitchFamily="18" charset="0"/>
              </a:rPr>
              <a:t>Posterior White Column: Fasciculus </a:t>
            </a:r>
            <a:r>
              <a:rPr lang="en-US" sz="2000" b="1" dirty="0" err="1">
                <a:latin typeface="Times New Roman" panose="02020603050405020304" pitchFamily="18" charset="0"/>
                <a:cs typeface="Times New Roman" panose="02020603050405020304" pitchFamily="18" charset="0"/>
              </a:rPr>
              <a:t>Gracilis</a:t>
            </a:r>
            <a:r>
              <a:rPr lang="en-US" sz="2000" b="1" dirty="0">
                <a:latin typeface="Times New Roman" panose="02020603050405020304" pitchFamily="18" charset="0"/>
                <a:cs typeface="Times New Roman" panose="02020603050405020304" pitchFamily="18" charset="0"/>
              </a:rPr>
              <a:t> and Fasciculus </a:t>
            </a:r>
            <a:r>
              <a:rPr lang="en-US" sz="2000" b="1" dirty="0" err="1">
                <a:latin typeface="Times New Roman" panose="02020603050405020304" pitchFamily="18" charset="0"/>
                <a:cs typeface="Times New Roman" panose="02020603050405020304" pitchFamily="18" charset="0"/>
              </a:rPr>
              <a:t>Cuneatus</a:t>
            </a:r>
            <a:endParaRPr lang="en-US" sz="2000" b="1" dirty="0">
              <a:latin typeface="Times New Roman" panose="02020603050405020304" pitchFamily="18" charset="0"/>
              <a:cs typeface="Times New Roman" panose="02020603050405020304" pitchFamily="18" charset="0"/>
            </a:endParaRPr>
          </a:p>
          <a:p>
            <a:pPr marL="88888" indent="0" algn="l" rtl="0">
              <a:buNone/>
            </a:pPr>
            <a:endParaRPr lang="en-US" sz="2000" dirty="0"/>
          </a:p>
          <a:p>
            <a:pPr marL="88888" indent="0" algn="l" rtl="0">
              <a:buNone/>
            </a:pPr>
            <a:r>
              <a:rPr lang="en-US" sz="2000" dirty="0"/>
              <a:t>Frist order neuron in dorsal </a:t>
            </a:r>
            <a:r>
              <a:rPr lang="en-US" sz="2000" dirty="0" err="1"/>
              <a:t>gangelion</a:t>
            </a:r>
            <a:endParaRPr lang="en-US" sz="2000" dirty="0"/>
          </a:p>
          <a:p>
            <a:pPr marL="88888" indent="0" algn="l" rtl="0">
              <a:buNone/>
            </a:pPr>
            <a:r>
              <a:rPr lang="en-US" sz="2000" dirty="0"/>
              <a:t> the fibers divide into long ascending and short descending branches. The descending branches pass down a variable number of segments, giving off collateral branches that synapse with cells in the posterior gray horn, with </a:t>
            </a:r>
            <a:r>
              <a:rPr lang="en-US" sz="2000" dirty="0" err="1"/>
              <a:t>internuncial</a:t>
            </a:r>
            <a:r>
              <a:rPr lang="en-US" sz="2000" dirty="0"/>
              <a:t> neurons, and with anterior horn cells. </a:t>
            </a:r>
          </a:p>
          <a:p>
            <a:pPr marL="88888" indent="0" algn="l" rtl="0">
              <a:buNone/>
            </a:pPr>
            <a:r>
              <a:rPr lang="en-US" sz="2000" dirty="0"/>
              <a:t>It is clear that these short descending fibers are involved with </a:t>
            </a:r>
            <a:r>
              <a:rPr lang="en-US" sz="2000" b="1" dirty="0"/>
              <a:t>intersegmental reflexes.</a:t>
            </a:r>
          </a:p>
          <a:p>
            <a:pPr marL="88888" indent="0" algn="l" rtl="0">
              <a:buNone/>
            </a:pPr>
            <a:r>
              <a:rPr lang="en-US" sz="2000" dirty="0"/>
              <a:t>The long ascending fibers travel upward in the posterior white column as the </a:t>
            </a:r>
            <a:r>
              <a:rPr lang="en-US" sz="2000" b="1" dirty="0"/>
              <a:t>fasciculus </a:t>
            </a:r>
            <a:r>
              <a:rPr lang="en-US" sz="2000" b="1" dirty="0" err="1"/>
              <a:t>gracilis</a:t>
            </a:r>
            <a:r>
              <a:rPr lang="en-US" sz="2000" b="1" dirty="0"/>
              <a:t> and fasciculus </a:t>
            </a:r>
            <a:r>
              <a:rPr lang="en-US" sz="2000" b="1" dirty="0" err="1"/>
              <a:t>cuneatus</a:t>
            </a:r>
            <a:r>
              <a:rPr lang="en-US" sz="2000" dirty="0"/>
              <a:t>. </a:t>
            </a:r>
          </a:p>
          <a:p>
            <a:pPr marL="88888" indent="0" algn="l" rtl="0">
              <a:buNone/>
            </a:pPr>
            <a:r>
              <a:rPr lang="en-US" sz="2000" b="1" dirty="0"/>
              <a:t>Second order neuron </a:t>
            </a:r>
            <a:r>
              <a:rPr lang="en-US" sz="2000" dirty="0"/>
              <a:t>in the nuclei </a:t>
            </a:r>
            <a:r>
              <a:rPr lang="en-US" sz="2000" dirty="0" err="1"/>
              <a:t>gracilis</a:t>
            </a:r>
            <a:r>
              <a:rPr lang="en-US" sz="2000" dirty="0"/>
              <a:t> and </a:t>
            </a:r>
            <a:r>
              <a:rPr lang="en-US" sz="2000" dirty="0" err="1"/>
              <a:t>cuneatus</a:t>
            </a:r>
            <a:r>
              <a:rPr lang="en-US" sz="2000" dirty="0"/>
              <a:t> of the medulla oblongata</a:t>
            </a:r>
          </a:p>
          <a:p>
            <a:pPr marL="88888" indent="0" algn="l" rtl="0">
              <a:buNone/>
            </a:pPr>
            <a:r>
              <a:rPr lang="en-US" sz="2000" dirty="0"/>
              <a:t>Internal arcuate fiber , sensory decussation, internal lemniscus. Ventral posterolateral of thalamus </a:t>
            </a:r>
            <a:endParaRPr lang="en-US" sz="2000" b="1" dirty="0"/>
          </a:p>
          <a:p>
            <a:pPr marL="88888" indent="0" algn="l" rtl="0">
              <a:buNone/>
            </a:pPr>
            <a:endParaRPr lang="en-US" sz="2000" b="1" dirty="0"/>
          </a:p>
        </p:txBody>
      </p:sp>
    </p:spTree>
    <p:extLst>
      <p:ext uri="{BB962C8B-B14F-4D97-AF65-F5344CB8AC3E}">
        <p14:creationId xmlns:p14="http://schemas.microsoft.com/office/powerpoint/2010/main" val="198412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pic>
        <p:nvPicPr>
          <p:cNvPr id="3" name="Content Placeholder 2"/>
          <p:cNvPicPr>
            <a:picLocks noGrp="1" noChangeAspect="1"/>
          </p:cNvPicPr>
          <p:nvPr>
            <p:ph idx="1"/>
          </p:nvPr>
        </p:nvPicPr>
        <p:blipFill>
          <a:blip r:embed="rId2"/>
          <a:stretch>
            <a:fillRect/>
          </a:stretch>
        </p:blipFill>
        <p:spPr>
          <a:xfrm>
            <a:off x="6719794" y="2139668"/>
            <a:ext cx="3334801" cy="4688230"/>
          </a:xfrm>
          <a:prstGeom prst="rect">
            <a:avLst/>
          </a:prstGeom>
        </p:spPr>
      </p:pic>
      <p:sp>
        <p:nvSpPr>
          <p:cNvPr id="5" name="Rectangle 4"/>
          <p:cNvSpPr/>
          <p:nvPr/>
        </p:nvSpPr>
        <p:spPr>
          <a:xfrm>
            <a:off x="1409090" y="1358359"/>
            <a:ext cx="5257800" cy="1155957"/>
          </a:xfrm>
          <a:prstGeom prst="rect">
            <a:avLst/>
          </a:prstGeom>
        </p:spPr>
        <p:txBody>
          <a:bodyPr>
            <a:spAutoFit/>
          </a:bodyPr>
          <a:lstStyle/>
          <a:p>
            <a:r>
              <a:rPr lang="en-US" b="1" dirty="0">
                <a:solidFill>
                  <a:prstClr val="black"/>
                </a:solidFill>
                <a:latin typeface="Times New Roman" panose="02020603050405020304" pitchFamily="18" charset="0"/>
                <a:cs typeface="Times New Roman" panose="02020603050405020304" pitchFamily="18" charset="0"/>
              </a:rPr>
              <a:t>Discriminative Touch, Vibratory Sense, and Conscious Muscle Joint Sense</a:t>
            </a:r>
          </a:p>
          <a:p>
            <a:r>
              <a:rPr lang="en-US" b="1" dirty="0">
                <a:solidFill>
                  <a:prstClr val="black"/>
                </a:solidFill>
                <a:latin typeface="Times New Roman" panose="02020603050405020304" pitchFamily="18" charset="0"/>
                <a:cs typeface="Times New Roman" panose="02020603050405020304" pitchFamily="18" charset="0"/>
              </a:rPr>
              <a:t>Posterior White Column: Fasciculus </a:t>
            </a:r>
            <a:r>
              <a:rPr lang="en-US" b="1" dirty="0" err="1">
                <a:solidFill>
                  <a:prstClr val="black"/>
                </a:solidFill>
                <a:latin typeface="Times New Roman" panose="02020603050405020304" pitchFamily="18" charset="0"/>
                <a:cs typeface="Times New Roman" panose="02020603050405020304" pitchFamily="18" charset="0"/>
              </a:rPr>
              <a:t>Gracilis</a:t>
            </a:r>
            <a:r>
              <a:rPr lang="en-US" b="1" dirty="0">
                <a:solidFill>
                  <a:prstClr val="black"/>
                </a:solidFill>
                <a:latin typeface="Times New Roman" panose="02020603050405020304" pitchFamily="18" charset="0"/>
                <a:cs typeface="Times New Roman" panose="02020603050405020304" pitchFamily="18" charset="0"/>
              </a:rPr>
              <a:t> and Fasciculus </a:t>
            </a:r>
            <a:r>
              <a:rPr lang="en-US" b="1" dirty="0" err="1">
                <a:solidFill>
                  <a:prstClr val="black"/>
                </a:solidFill>
                <a:latin typeface="Times New Roman" panose="02020603050405020304" pitchFamily="18" charset="0"/>
                <a:cs typeface="Times New Roman" panose="02020603050405020304" pitchFamily="18" charset="0"/>
              </a:rPr>
              <a:t>Cuneatus</a:t>
            </a:r>
            <a:endParaRPr lang="en-US"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39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a:xfrm>
            <a:off x="1650949" y="1563758"/>
            <a:ext cx="5500172" cy="5185093"/>
          </a:xfrm>
        </p:spPr>
        <p:txBody>
          <a:bodyPr>
            <a:normAutofit/>
          </a:bodyPr>
          <a:lstStyle/>
          <a:p>
            <a:pPr algn="l" rtl="0"/>
            <a:r>
              <a:rPr lang="en-US" sz="2000" b="1" dirty="0"/>
              <a:t>Muscle Joint Sense Pathways to the Cerebellum</a:t>
            </a:r>
          </a:p>
          <a:p>
            <a:pPr algn="l" rtl="0"/>
            <a:r>
              <a:rPr lang="en-US" sz="2000" b="1" dirty="0"/>
              <a:t>Posterior Spinocerebellar Tract</a:t>
            </a:r>
          </a:p>
          <a:p>
            <a:pPr marL="88888" indent="0" algn="l" rtl="0">
              <a:buNone/>
            </a:pPr>
            <a:r>
              <a:rPr lang="en-US" sz="2000" b="1" dirty="0"/>
              <a:t>Frist order neuron </a:t>
            </a:r>
            <a:r>
              <a:rPr lang="en-US" sz="2000" dirty="0"/>
              <a:t>in dorsal root </a:t>
            </a:r>
            <a:r>
              <a:rPr lang="en-US" sz="2000" dirty="0" err="1"/>
              <a:t>gangelion</a:t>
            </a:r>
            <a:r>
              <a:rPr lang="en-US" sz="2000" dirty="0"/>
              <a:t>.</a:t>
            </a:r>
          </a:p>
          <a:p>
            <a:pPr marL="88888" indent="0" algn="l" rtl="0">
              <a:buNone/>
            </a:pPr>
            <a:r>
              <a:rPr lang="en-US" sz="2000" b="1" dirty="0"/>
              <a:t>Second-order neurons </a:t>
            </a:r>
            <a:r>
              <a:rPr lang="en-US" sz="2000" dirty="0"/>
              <a:t>at the base of the posterior gray column in nucleus dorsalis </a:t>
            </a:r>
            <a:r>
              <a:rPr lang="en-US" sz="2000" b="1" dirty="0"/>
              <a:t>(Clarke's column). </a:t>
            </a:r>
          </a:p>
          <a:p>
            <a:pPr marL="88888" indent="0" algn="l" rtl="0">
              <a:buNone/>
            </a:pPr>
            <a:r>
              <a:rPr lang="en-US" sz="2000" dirty="0"/>
              <a:t>Axon of second order neuron enter the posterolateral part of the lateral white column on </a:t>
            </a:r>
            <a:r>
              <a:rPr lang="en-US" sz="2000" b="1" dirty="0"/>
              <a:t>the same side and ascend </a:t>
            </a:r>
            <a:r>
              <a:rPr lang="en-US" sz="2000" dirty="0"/>
              <a:t>as the posterior spinocerebellar tract to the medulla oblongata. Here, the tract joins the </a:t>
            </a:r>
            <a:r>
              <a:rPr lang="en-US" sz="2000" b="1" dirty="0"/>
              <a:t>inferior cerebellar peduncle and terminates in the cerebellar cortex.</a:t>
            </a:r>
          </a:p>
          <a:p>
            <a:pPr marL="88888" indent="0" algn="l" rtl="0">
              <a:buNone/>
            </a:pPr>
            <a:r>
              <a:rPr lang="en-US" sz="2000" b="1" dirty="0"/>
              <a:t>Information trunk and lower limb</a:t>
            </a:r>
          </a:p>
          <a:p>
            <a:pPr marL="88888" indent="0" algn="l" rtl="0">
              <a:buNone/>
            </a:pPr>
            <a:endParaRPr lang="en-US" sz="2000" b="1" dirty="0"/>
          </a:p>
          <a:p>
            <a:pPr marL="88888" indent="0" algn="l" rtl="0">
              <a:buNone/>
            </a:pPr>
            <a:endParaRPr lang="en-US" sz="2000" b="1" dirty="0"/>
          </a:p>
          <a:p>
            <a:pPr marL="88888" indent="0" algn="l" rtl="0">
              <a:buNone/>
            </a:pPr>
            <a:endParaRPr lang="en-US" sz="2000" b="1" dirty="0"/>
          </a:p>
          <a:p>
            <a:pPr marL="88888" indent="0" algn="l" rtl="0">
              <a:buNone/>
            </a:pPr>
            <a:endParaRPr lang="en-US" sz="2000" b="1" dirty="0"/>
          </a:p>
          <a:p>
            <a:pPr marL="88888" indent="0" algn="l" rtl="0">
              <a:buNone/>
            </a:pPr>
            <a:endParaRPr lang="en-US" sz="2000" dirty="0"/>
          </a:p>
        </p:txBody>
      </p:sp>
      <p:pic>
        <p:nvPicPr>
          <p:cNvPr id="8" name="Picture 7"/>
          <p:cNvPicPr>
            <a:picLocks noChangeAspect="1"/>
          </p:cNvPicPr>
          <p:nvPr/>
        </p:nvPicPr>
        <p:blipFill>
          <a:blip r:embed="rId2"/>
          <a:stretch>
            <a:fillRect/>
          </a:stretch>
        </p:blipFill>
        <p:spPr>
          <a:xfrm>
            <a:off x="7290710" y="2402114"/>
            <a:ext cx="3334801" cy="4688230"/>
          </a:xfrm>
          <a:prstGeom prst="rect">
            <a:avLst/>
          </a:prstGeom>
        </p:spPr>
      </p:pic>
    </p:spTree>
    <p:extLst>
      <p:ext uri="{BB962C8B-B14F-4D97-AF65-F5344CB8AC3E}">
        <p14:creationId xmlns:p14="http://schemas.microsoft.com/office/powerpoint/2010/main" val="2897575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algn="l" rtl="0"/>
            <a:r>
              <a:rPr lang="en-US" sz="2000" b="1" dirty="0"/>
              <a:t>Muscle Joint Sense Pathways to the Cerebellum</a:t>
            </a:r>
          </a:p>
          <a:p>
            <a:pPr algn="l" rtl="0"/>
            <a:r>
              <a:rPr lang="en-US" sz="2000" b="1" dirty="0"/>
              <a:t>Anterior Spinocerebellar Tract</a:t>
            </a:r>
          </a:p>
          <a:p>
            <a:pPr algn="l" rtl="0"/>
            <a:endParaRPr lang="en-US" sz="2000" b="1" dirty="0"/>
          </a:p>
          <a:p>
            <a:pPr marL="88888" indent="0" algn="l" rtl="0">
              <a:buNone/>
            </a:pPr>
            <a:r>
              <a:rPr lang="en-US" sz="2000" b="1" dirty="0"/>
              <a:t> First order neuron, </a:t>
            </a:r>
            <a:r>
              <a:rPr lang="en-US" sz="2000" dirty="0"/>
              <a:t>The axons entering the spinal cord from the posterior root ganglion</a:t>
            </a:r>
          </a:p>
          <a:p>
            <a:pPr marL="88888" indent="0" algn="l" rtl="0">
              <a:buNone/>
            </a:pPr>
            <a:r>
              <a:rPr lang="en-US" sz="2000" b="1" dirty="0"/>
              <a:t>The second-order neurons( </a:t>
            </a:r>
            <a:r>
              <a:rPr lang="en-US" sz="2000" b="1" dirty="0" err="1"/>
              <a:t>clarks’</a:t>
            </a:r>
            <a:r>
              <a:rPr lang="en-US" sz="2000" b="1" dirty="0"/>
              <a:t> nucleus ) </a:t>
            </a:r>
            <a:r>
              <a:rPr lang="en-US" sz="2000" dirty="0"/>
              <a:t>in the nucleus dorsalis at the base of the posterior gray column.</a:t>
            </a:r>
          </a:p>
          <a:p>
            <a:pPr marL="88888" indent="0" algn="l" rtl="0">
              <a:buNone/>
            </a:pPr>
            <a:r>
              <a:rPr lang="en-US" sz="2000" dirty="0"/>
              <a:t>The fibers cross to the opposite side and ascend as the </a:t>
            </a:r>
            <a:r>
              <a:rPr lang="en-US" sz="2000" b="1" dirty="0"/>
              <a:t>anterior spinocerebellar tract </a:t>
            </a:r>
            <a:r>
              <a:rPr lang="en-US" sz="2000" dirty="0"/>
              <a:t>in the contralateral white column.</a:t>
            </a:r>
          </a:p>
          <a:p>
            <a:pPr marL="88888" indent="0" algn="l" rtl="0">
              <a:buNone/>
            </a:pPr>
            <a:r>
              <a:rPr lang="en-US" sz="2000" b="1" dirty="0"/>
              <a:t>the superior cerebellar peduncle </a:t>
            </a:r>
            <a:r>
              <a:rPr lang="en-US" sz="2000" dirty="0"/>
              <a:t>and terminate in the cerebellar cortex. It is believed that those fibers that crossed over to the opposite side in the spinal cord cross back within the cerebellum.</a:t>
            </a:r>
          </a:p>
        </p:txBody>
      </p:sp>
    </p:spTree>
    <p:extLst>
      <p:ext uri="{BB962C8B-B14F-4D97-AF65-F5344CB8AC3E}">
        <p14:creationId xmlns:p14="http://schemas.microsoft.com/office/powerpoint/2010/main" val="229403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a:xfrm>
            <a:off x="1650949" y="1563758"/>
            <a:ext cx="3487468" cy="5185093"/>
          </a:xfrm>
        </p:spPr>
        <p:txBody>
          <a:bodyPr>
            <a:normAutofit/>
          </a:bodyPr>
          <a:lstStyle/>
          <a:p>
            <a:pPr algn="l" rtl="0"/>
            <a:r>
              <a:rPr lang="en-US" sz="2000" b="1" dirty="0"/>
              <a:t>Muscle Joint Sense Pathways to the Cerebellum</a:t>
            </a:r>
          </a:p>
          <a:p>
            <a:pPr algn="l" rtl="0"/>
            <a:r>
              <a:rPr lang="en-US" sz="2000" b="1" dirty="0"/>
              <a:t>Anterior Spinocerebellar Tract</a:t>
            </a:r>
          </a:p>
          <a:p>
            <a:pPr marL="88888" indent="0" algn="l" rtl="0">
              <a:buNone/>
            </a:pPr>
            <a:endParaRPr lang="en-US" sz="2000" dirty="0"/>
          </a:p>
        </p:txBody>
      </p:sp>
      <p:pic>
        <p:nvPicPr>
          <p:cNvPr id="3" name="Picture 2"/>
          <p:cNvPicPr>
            <a:picLocks noChangeAspect="1"/>
          </p:cNvPicPr>
          <p:nvPr/>
        </p:nvPicPr>
        <p:blipFill>
          <a:blip r:embed="rId2"/>
          <a:stretch>
            <a:fillRect/>
          </a:stretch>
        </p:blipFill>
        <p:spPr>
          <a:xfrm>
            <a:off x="5713427" y="1310347"/>
            <a:ext cx="4681244" cy="5438504"/>
          </a:xfrm>
          <a:prstGeom prst="rect">
            <a:avLst/>
          </a:prstGeom>
        </p:spPr>
      </p:pic>
    </p:spTree>
    <p:extLst>
      <p:ext uri="{BB962C8B-B14F-4D97-AF65-F5344CB8AC3E}">
        <p14:creationId xmlns:p14="http://schemas.microsoft.com/office/powerpoint/2010/main" val="145704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marL="88888" indent="0" algn="l" rtl="0">
              <a:buNone/>
            </a:pPr>
            <a:r>
              <a:rPr lang="en-US" sz="2000" b="1" dirty="0" err="1"/>
              <a:t>Spinotectal</a:t>
            </a:r>
            <a:r>
              <a:rPr lang="en-US" sz="2000" b="1" dirty="0"/>
              <a:t> Tract</a:t>
            </a:r>
          </a:p>
          <a:p>
            <a:pPr marL="88888" indent="0" algn="l" rtl="0">
              <a:buNone/>
            </a:pPr>
            <a:r>
              <a:rPr lang="en-US" sz="2000" dirty="0"/>
              <a:t>The axons enter the spinal cord from the posterior root ganglion and travel to the gray matter where they synapse on unknown second-order neurons.</a:t>
            </a:r>
          </a:p>
          <a:p>
            <a:pPr marL="88888" indent="0" algn="l" rtl="0">
              <a:buNone/>
            </a:pPr>
            <a:r>
              <a:rPr lang="en-US" sz="2000" dirty="0"/>
              <a:t> The axons of the second-order neurons cross the median plane and ascend as </a:t>
            </a:r>
            <a:r>
              <a:rPr lang="en-US" sz="2000" b="1" dirty="0"/>
              <a:t>the </a:t>
            </a:r>
            <a:r>
              <a:rPr lang="en-US" sz="2000" b="1" dirty="0" err="1"/>
              <a:t>spinotectal</a:t>
            </a:r>
            <a:r>
              <a:rPr lang="en-US" sz="2000" b="1" dirty="0"/>
              <a:t> tract in the anterolateral </a:t>
            </a:r>
            <a:r>
              <a:rPr lang="en-US" sz="2000" dirty="0"/>
              <a:t>white column lying close to the lateral spinothalamic tract. After passing through the medulla oblongata and pons, they terminate by synapsing with neurons in the superior colliculus of the midbrain. </a:t>
            </a:r>
          </a:p>
          <a:p>
            <a:pPr marL="88888" indent="0" algn="l" rtl="0">
              <a:buNone/>
            </a:pPr>
            <a:r>
              <a:rPr lang="en-US" sz="2000" dirty="0"/>
              <a:t>This pathway provides afferent information for </a:t>
            </a:r>
            <a:r>
              <a:rPr lang="en-US" sz="2000" dirty="0" err="1"/>
              <a:t>spinovisual</a:t>
            </a:r>
            <a:r>
              <a:rPr lang="en-US" sz="2000" dirty="0"/>
              <a:t> reflexes and brings about movements of the eyes and head toward the source of the stimulation.</a:t>
            </a:r>
          </a:p>
          <a:p>
            <a:pPr marL="88888" indent="0" algn="l" rtl="0">
              <a:buNone/>
            </a:pPr>
            <a:endParaRPr lang="en-US" sz="2000" dirty="0"/>
          </a:p>
        </p:txBody>
      </p:sp>
    </p:spTree>
    <p:extLst>
      <p:ext uri="{BB962C8B-B14F-4D97-AF65-F5344CB8AC3E}">
        <p14:creationId xmlns:p14="http://schemas.microsoft.com/office/powerpoint/2010/main" val="2361690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marL="88888" indent="0" algn="l" rtl="0">
              <a:buNone/>
            </a:pPr>
            <a:r>
              <a:rPr lang="en-US" sz="2000" dirty="0" err="1"/>
              <a:t>Spinotectal</a:t>
            </a:r>
            <a:r>
              <a:rPr lang="en-US" sz="2000" dirty="0"/>
              <a:t> Tract</a:t>
            </a:r>
          </a:p>
          <a:p>
            <a:pPr marL="88888" indent="0" algn="l" rtl="0">
              <a:buNone/>
            </a:pPr>
            <a:endParaRPr lang="en-US" sz="2000" dirty="0"/>
          </a:p>
        </p:txBody>
      </p:sp>
      <p:pic>
        <p:nvPicPr>
          <p:cNvPr id="3" name="Picture 2"/>
          <p:cNvPicPr>
            <a:picLocks noChangeAspect="1"/>
          </p:cNvPicPr>
          <p:nvPr/>
        </p:nvPicPr>
        <p:blipFill>
          <a:blip r:embed="rId2"/>
          <a:stretch>
            <a:fillRect/>
          </a:stretch>
        </p:blipFill>
        <p:spPr>
          <a:xfrm>
            <a:off x="5257800" y="1317454"/>
            <a:ext cx="4915257" cy="5551349"/>
          </a:xfrm>
          <a:prstGeom prst="rect">
            <a:avLst/>
          </a:prstGeom>
        </p:spPr>
      </p:pic>
    </p:spTree>
    <p:extLst>
      <p:ext uri="{BB962C8B-B14F-4D97-AF65-F5344CB8AC3E}">
        <p14:creationId xmlns:p14="http://schemas.microsoft.com/office/powerpoint/2010/main" val="143699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146678" y="2078361"/>
            <a:ext cx="816249" cy="400110"/>
          </a:xfrm>
          <a:prstGeom prst="rect">
            <a:avLst/>
          </a:prstGeom>
          <a:noFill/>
        </p:spPr>
        <p:txBody>
          <a:bodyPr wrap="none" rtlCol="0">
            <a:spAutoFit/>
          </a:bodyPr>
          <a:lstStyle/>
          <a:p>
            <a:pPr algn="ctr" rtl="1">
              <a:defRPr/>
            </a:pPr>
            <a:r>
              <a:rPr lang="fa-IR" sz="2000" dirty="0">
                <a:solidFill>
                  <a:srgbClr val="0070C0"/>
                </a:solidFill>
                <a:latin typeface="IranNastaliq" panose="02020505000000020003" pitchFamily="18" charset="0"/>
                <a:cs typeface="IranNastaliq" panose="02020505000000020003" pitchFamily="18" charset="0"/>
              </a:rPr>
              <a:t>گروهئ  علوم پایه </a:t>
            </a:r>
            <a:endParaRPr lang="en-US" sz="20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pic>
        <p:nvPicPr>
          <p:cNvPr id="3" name="Picture 2"/>
          <p:cNvPicPr>
            <a:picLocks noChangeAspect="1"/>
          </p:cNvPicPr>
          <p:nvPr/>
        </p:nvPicPr>
        <p:blipFill>
          <a:blip r:embed="rId2"/>
          <a:stretch>
            <a:fillRect/>
          </a:stretch>
        </p:blipFill>
        <p:spPr>
          <a:xfrm>
            <a:off x="8202976" y="1275033"/>
            <a:ext cx="1975275" cy="5931922"/>
          </a:xfrm>
          <a:prstGeom prst="rect">
            <a:avLst/>
          </a:prstGeom>
        </p:spPr>
      </p:pic>
      <p:sp>
        <p:nvSpPr>
          <p:cNvPr id="9" name="Title 1"/>
          <p:cNvSpPr txBox="1">
            <a:spLocks/>
          </p:cNvSpPr>
          <p:nvPr/>
        </p:nvSpPr>
        <p:spPr bwMode="auto">
          <a:xfrm>
            <a:off x="2198923" y="1671445"/>
            <a:ext cx="5432002" cy="606971"/>
          </a:xfrm>
          <a:prstGeom prst="rect">
            <a:avLst/>
          </a:prstGeom>
          <a:gradFill rotWithShape="1">
            <a:gsLst>
              <a:gs pos="0">
                <a:srgbClr val="FFFFFF">
                  <a:tint val="40000"/>
                  <a:satMod val="350000"/>
                </a:srgbClr>
              </a:gs>
              <a:gs pos="40000">
                <a:srgbClr val="FFFFFF">
                  <a:tint val="45000"/>
                  <a:shade val="99000"/>
                  <a:satMod val="350000"/>
                </a:srgbClr>
              </a:gs>
              <a:gs pos="100000">
                <a:srgbClr val="FFFFFF">
                  <a:shade val="20000"/>
                  <a:satMod val="255000"/>
                </a:srgbClr>
              </a:gs>
            </a:gsLst>
            <a:path path="circle">
              <a:fillToRect l="50000" t="-80000" r="50000" b="180000"/>
            </a:path>
          </a:gradFill>
          <a:ln>
            <a:solidFill>
              <a:srgbClr val="00CC99">
                <a:lumMod val="75000"/>
              </a:srgbClr>
            </a:solid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752">
                <a:solidFill>
                  <a:schemeClr val="tx2"/>
                </a:solidFill>
                <a:latin typeface="+mj-lt"/>
                <a:ea typeface="+mj-ea"/>
                <a:cs typeface="+mj-cs"/>
              </a:defRPr>
            </a:lvl1pPr>
            <a:lvl2pPr algn="ctr" rtl="0" eaLnBrk="0" fontAlgn="base" hangingPunct="0">
              <a:spcBef>
                <a:spcPct val="0"/>
              </a:spcBef>
              <a:spcAft>
                <a:spcPct val="0"/>
              </a:spcAft>
              <a:defRPr sz="4752">
                <a:solidFill>
                  <a:schemeClr val="tx2"/>
                </a:solidFill>
                <a:latin typeface="+mj-lt"/>
                <a:ea typeface="+mj-ea"/>
                <a:cs typeface="+mj-cs"/>
              </a:defRPr>
            </a:lvl2pPr>
            <a:lvl3pPr algn="ctr" rtl="0" eaLnBrk="0" fontAlgn="base" hangingPunct="0">
              <a:spcBef>
                <a:spcPct val="0"/>
              </a:spcBef>
              <a:spcAft>
                <a:spcPct val="0"/>
              </a:spcAft>
              <a:defRPr sz="4752">
                <a:solidFill>
                  <a:schemeClr val="tx2"/>
                </a:solidFill>
                <a:latin typeface="+mj-lt"/>
                <a:ea typeface="+mj-ea"/>
                <a:cs typeface="+mj-cs"/>
              </a:defRPr>
            </a:lvl3pPr>
            <a:lvl4pPr algn="ctr" rtl="0" eaLnBrk="0" fontAlgn="base" hangingPunct="0">
              <a:spcBef>
                <a:spcPct val="0"/>
              </a:spcBef>
              <a:spcAft>
                <a:spcPct val="0"/>
              </a:spcAft>
              <a:defRPr sz="4752">
                <a:solidFill>
                  <a:schemeClr val="tx2"/>
                </a:solidFill>
                <a:latin typeface="+mj-lt"/>
                <a:ea typeface="+mj-ea"/>
                <a:cs typeface="+mj-cs"/>
              </a:defRPr>
            </a:lvl4pPr>
            <a:lvl5pPr algn="ctr" rtl="0" eaLnBrk="0" fontAlgn="base" hangingPunct="0">
              <a:spcBef>
                <a:spcPct val="0"/>
              </a:spcBef>
              <a:spcAft>
                <a:spcPct val="0"/>
              </a:spcAft>
              <a:defRPr sz="4752">
                <a:solidFill>
                  <a:schemeClr val="tx2"/>
                </a:solidFill>
                <a:latin typeface="+mj-lt"/>
                <a:ea typeface="+mj-ea"/>
                <a:cs typeface="+mj-cs"/>
              </a:defRPr>
            </a:lvl5pPr>
            <a:lvl6pPr marL="493822" algn="ctr" rtl="0" fontAlgn="base">
              <a:spcBef>
                <a:spcPct val="0"/>
              </a:spcBef>
              <a:spcAft>
                <a:spcPct val="0"/>
              </a:spcAft>
              <a:defRPr sz="4752">
                <a:solidFill>
                  <a:schemeClr val="tx2"/>
                </a:solidFill>
                <a:latin typeface="+mj-lt"/>
                <a:ea typeface="+mj-ea"/>
                <a:cs typeface="+mj-cs"/>
              </a:defRPr>
            </a:lvl6pPr>
            <a:lvl7pPr marL="987643" algn="ctr" rtl="0" fontAlgn="base">
              <a:spcBef>
                <a:spcPct val="0"/>
              </a:spcBef>
              <a:spcAft>
                <a:spcPct val="0"/>
              </a:spcAft>
              <a:defRPr sz="4752">
                <a:solidFill>
                  <a:schemeClr val="tx2"/>
                </a:solidFill>
                <a:latin typeface="+mj-lt"/>
                <a:ea typeface="+mj-ea"/>
                <a:cs typeface="+mj-cs"/>
              </a:defRPr>
            </a:lvl7pPr>
            <a:lvl8pPr marL="1481465" algn="ctr" rtl="0" fontAlgn="base">
              <a:spcBef>
                <a:spcPct val="0"/>
              </a:spcBef>
              <a:spcAft>
                <a:spcPct val="0"/>
              </a:spcAft>
              <a:defRPr sz="4752">
                <a:solidFill>
                  <a:schemeClr val="tx2"/>
                </a:solidFill>
                <a:latin typeface="+mj-lt"/>
                <a:ea typeface="+mj-ea"/>
                <a:cs typeface="+mj-cs"/>
              </a:defRPr>
            </a:lvl8pPr>
            <a:lvl9pPr marL="1975287" algn="ctr" rtl="0" fontAlgn="base">
              <a:spcBef>
                <a:spcPct val="0"/>
              </a:spcBef>
              <a:spcAft>
                <a:spcPct val="0"/>
              </a:spcAft>
              <a:defRPr sz="4752">
                <a:solidFill>
                  <a:schemeClr val="tx2"/>
                </a:solidFill>
                <a:latin typeface="+mj-lt"/>
                <a:ea typeface="+mj-ea"/>
                <a:cs typeface="+mj-cs"/>
              </a:defRPr>
            </a:lvl9pPr>
          </a:lstStyle>
          <a:p>
            <a:pPr defTabSz="914400">
              <a:defRPr/>
            </a:pPr>
            <a:r>
              <a:rPr lang="en-US" sz="4320" kern="0">
                <a:solidFill>
                  <a:srgbClr val="000000"/>
                </a:solidFill>
                <a:latin typeface="Times New Roman"/>
              </a:rPr>
              <a:t>OUT LINE</a:t>
            </a:r>
            <a:endParaRPr lang="en-US" sz="4320" kern="0" dirty="0">
              <a:solidFill>
                <a:srgbClr val="000000"/>
              </a:solidFill>
              <a:latin typeface="Times New Roman"/>
            </a:endParaRPr>
          </a:p>
        </p:txBody>
      </p:sp>
      <p:sp>
        <p:nvSpPr>
          <p:cNvPr id="11" name="TextBox 4"/>
          <p:cNvSpPr txBox="1">
            <a:spLocks noChangeArrowheads="1"/>
          </p:cNvSpPr>
          <p:nvPr/>
        </p:nvSpPr>
        <p:spPr bwMode="auto">
          <a:xfrm>
            <a:off x="1963362" y="3203013"/>
            <a:ext cx="2414444" cy="8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87643" eaLnBrk="0" fontAlgn="base" hangingPunct="0">
              <a:spcBef>
                <a:spcPct val="0"/>
              </a:spcBef>
              <a:spcAft>
                <a:spcPct val="0"/>
              </a:spcAft>
              <a:buFontTx/>
              <a:buNone/>
            </a:pPr>
            <a:r>
              <a:rPr lang="en-US" altLang="en-US" sz="2592" kern="0" dirty="0">
                <a:solidFill>
                  <a:srgbClr val="000000"/>
                </a:solidFill>
              </a:rPr>
              <a:t>Neuroanatomy</a:t>
            </a:r>
          </a:p>
          <a:p>
            <a:pPr defTabSz="987643" eaLnBrk="0" fontAlgn="base" hangingPunct="0">
              <a:spcBef>
                <a:spcPct val="0"/>
              </a:spcBef>
              <a:spcAft>
                <a:spcPct val="0"/>
              </a:spcAft>
              <a:buFontTx/>
              <a:buNone/>
            </a:pPr>
            <a:r>
              <a:rPr lang="en-US" altLang="en-US" sz="2592" kern="0" dirty="0">
                <a:solidFill>
                  <a:srgbClr val="000000"/>
                </a:solidFill>
              </a:rPr>
              <a:t>Ascending tracts</a:t>
            </a:r>
          </a:p>
        </p:txBody>
      </p:sp>
    </p:spTree>
    <p:extLst>
      <p:ext uri="{BB962C8B-B14F-4D97-AF65-F5344CB8AC3E}">
        <p14:creationId xmlns:p14="http://schemas.microsoft.com/office/powerpoint/2010/main" val="189978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algn="l" rtl="0"/>
            <a:r>
              <a:rPr lang="en-US" sz="2000" b="1" dirty="0" err="1"/>
              <a:t>Spinoreticular</a:t>
            </a:r>
            <a:r>
              <a:rPr lang="en-US" sz="2000" b="1" dirty="0"/>
              <a:t> Tract</a:t>
            </a:r>
          </a:p>
          <a:p>
            <a:pPr marL="88888" indent="0" algn="l" rtl="0">
              <a:buNone/>
            </a:pPr>
            <a:r>
              <a:rPr lang="en-US" sz="2000" dirty="0"/>
              <a:t>The axons enter the spinal cord from the posterior root ganglion and terminate on unknown second-order neurons in the gray matter. </a:t>
            </a:r>
          </a:p>
          <a:p>
            <a:pPr marL="88888" indent="0" algn="l" rtl="0">
              <a:buNone/>
            </a:pPr>
            <a:r>
              <a:rPr lang="en-US" sz="2000" dirty="0"/>
              <a:t>The axons from these second-order neurons ascend the spinal cord as the </a:t>
            </a:r>
            <a:r>
              <a:rPr lang="en-US" sz="2000" dirty="0" err="1"/>
              <a:t>spinoreticular</a:t>
            </a:r>
            <a:r>
              <a:rPr lang="en-US" sz="2000" dirty="0"/>
              <a:t> tract in the lateral white column mixed with the lateral spinothalamic tract. Most of the fibers are uncrossed and terminate by synapsing with neurons of the reticular formation in the medulla oblongata, pons, and midbrain. </a:t>
            </a:r>
          </a:p>
          <a:p>
            <a:pPr marL="88888" indent="0" algn="l" rtl="0">
              <a:buNone/>
            </a:pPr>
            <a:r>
              <a:rPr lang="en-US" sz="2000" dirty="0"/>
              <a:t>The </a:t>
            </a:r>
            <a:r>
              <a:rPr lang="en-US" sz="2000" dirty="0" err="1"/>
              <a:t>spinoreticular</a:t>
            </a:r>
            <a:r>
              <a:rPr lang="en-US" sz="2000" dirty="0"/>
              <a:t> tract provides an afferent pathway for the reticular formation, which plays an important role in influencing levels of consciousness.</a:t>
            </a:r>
          </a:p>
        </p:txBody>
      </p:sp>
    </p:spTree>
    <p:extLst>
      <p:ext uri="{BB962C8B-B14F-4D97-AF65-F5344CB8AC3E}">
        <p14:creationId xmlns:p14="http://schemas.microsoft.com/office/powerpoint/2010/main" val="337942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algn="l" rtl="0"/>
            <a:r>
              <a:rPr lang="en-US" sz="2000" b="1" dirty="0" err="1"/>
              <a:t>Spinoreticular</a:t>
            </a:r>
            <a:r>
              <a:rPr lang="en-US" sz="2000" b="1" dirty="0"/>
              <a:t> Tract</a:t>
            </a:r>
          </a:p>
          <a:p>
            <a:pPr marL="88888" indent="0" algn="l" rtl="0">
              <a:buNone/>
            </a:pPr>
            <a:r>
              <a:rPr lang="en-US" sz="2000" dirty="0"/>
              <a:t>The axons enter the spinal cord from the posterior root ganglion and terminate on unknown second-order neurons in the posterior gray column. </a:t>
            </a:r>
          </a:p>
          <a:p>
            <a:pPr marL="88888" indent="0" algn="l" rtl="0">
              <a:buNone/>
            </a:pPr>
            <a:r>
              <a:rPr lang="en-US" sz="2000" dirty="0"/>
              <a:t>The axons from the second-order neurons cross the midline and ascend as the </a:t>
            </a:r>
            <a:r>
              <a:rPr lang="en-US" sz="2000" dirty="0" err="1"/>
              <a:t>spino-olivary</a:t>
            </a:r>
            <a:r>
              <a:rPr lang="en-US" sz="2000" dirty="0"/>
              <a:t> tract in the white matter at the junction of the anterior and lateral columns. </a:t>
            </a:r>
          </a:p>
          <a:p>
            <a:pPr marL="88888" indent="0" algn="l" rtl="0">
              <a:buNone/>
            </a:pPr>
            <a:r>
              <a:rPr lang="en-US" sz="2000" dirty="0"/>
              <a:t>The axons end by synapsing on third-order neurons in the inferior </a:t>
            </a:r>
            <a:r>
              <a:rPr lang="en-US" sz="2000" dirty="0" err="1"/>
              <a:t>olivary</a:t>
            </a:r>
            <a:r>
              <a:rPr lang="en-US" sz="2000" dirty="0"/>
              <a:t> nuclei in the medulla oblongata. </a:t>
            </a:r>
          </a:p>
          <a:p>
            <a:pPr marL="88888" indent="0" algn="l" rtl="0">
              <a:buNone/>
            </a:pPr>
            <a:r>
              <a:rPr lang="en-US" sz="2000" dirty="0"/>
              <a:t>The axons of the third-order neurons cross the midline and enter the cerebellum through the inferior cerebellar peduncle. </a:t>
            </a:r>
          </a:p>
          <a:p>
            <a:pPr marL="88888" indent="0" algn="l" rtl="0">
              <a:buNone/>
            </a:pPr>
            <a:r>
              <a:rPr lang="en-US" sz="2000" dirty="0"/>
              <a:t>The </a:t>
            </a:r>
            <a:r>
              <a:rPr lang="en-US" sz="2000" dirty="0" err="1"/>
              <a:t>spino-olivary</a:t>
            </a:r>
            <a:r>
              <a:rPr lang="en-US" sz="2000" dirty="0"/>
              <a:t> tract conveys information to the cerebellum from cutaneous and proprioceptive organs</a:t>
            </a:r>
          </a:p>
          <a:p>
            <a:pPr marL="88888" indent="0" algn="l" rtl="0">
              <a:buNone/>
            </a:pPr>
            <a:endParaRPr lang="en-US" sz="2000" dirty="0"/>
          </a:p>
        </p:txBody>
      </p:sp>
    </p:spTree>
    <p:extLst>
      <p:ext uri="{BB962C8B-B14F-4D97-AF65-F5344CB8AC3E}">
        <p14:creationId xmlns:p14="http://schemas.microsoft.com/office/powerpoint/2010/main" val="409724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pic>
        <p:nvPicPr>
          <p:cNvPr id="3" name="Content Placeholder 2"/>
          <p:cNvPicPr>
            <a:picLocks noGrp="1" noChangeAspect="1"/>
          </p:cNvPicPr>
          <p:nvPr>
            <p:ph idx="1"/>
          </p:nvPr>
        </p:nvPicPr>
        <p:blipFill>
          <a:blip r:embed="rId2"/>
          <a:stretch>
            <a:fillRect/>
          </a:stretch>
        </p:blipFill>
        <p:spPr>
          <a:xfrm>
            <a:off x="3667307" y="1563688"/>
            <a:ext cx="4590686" cy="5184775"/>
          </a:xfrm>
          <a:prstGeom prst="rect">
            <a:avLst/>
          </a:prstGeom>
        </p:spPr>
      </p:pic>
    </p:spTree>
    <p:extLst>
      <p:ext uri="{BB962C8B-B14F-4D97-AF65-F5344CB8AC3E}">
        <p14:creationId xmlns:p14="http://schemas.microsoft.com/office/powerpoint/2010/main" val="4169759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algn="l" rtl="0"/>
            <a:r>
              <a:rPr lang="en-US" sz="2000" b="1" dirty="0"/>
              <a:t>Visceral Sensory Tracts</a:t>
            </a:r>
          </a:p>
          <a:p>
            <a:pPr marL="88888" indent="0" algn="l" rtl="0">
              <a:buNone/>
            </a:pPr>
            <a:r>
              <a:rPr lang="en-US" sz="2000" dirty="0"/>
              <a:t>Sensations that arise in viscera located in the thorax and abdomen enter the spinal cord through the posterior roots. The cell bodies of the first-order neuron are situated in the posterior root ganglia. The peripheral processes of these cells receive nerve impulses from pain4 and stretch receptor endings in the viscera. The central processes, having entered the spinal cord, synapse with second-order neurons in the gray matter, probably in the posterior or lateral gray columns.</a:t>
            </a:r>
          </a:p>
          <a:p>
            <a:pPr marL="88888" indent="0" algn="l" rtl="0">
              <a:buNone/>
            </a:pPr>
            <a:r>
              <a:rPr lang="en-US" sz="2000" dirty="0"/>
              <a:t>The axons of the second-order neurons are believed to join the spinothalamic tracts and ascend and terminate on the third-order neurons in the ventral posterolateral nucleus of the thalamus. The final destination of the axons of the third-order neurons is probably in the postcentral gyrus of the cerebral cortex.</a:t>
            </a:r>
          </a:p>
          <a:p>
            <a:pPr marL="88888" indent="0" algn="l" rtl="0">
              <a:buNone/>
            </a:pPr>
            <a:r>
              <a:rPr lang="en-US" sz="2000" dirty="0"/>
              <a:t>Many of the visceral afferent fibers that enter the spinal cord branch participate in reflex activity.</a:t>
            </a:r>
          </a:p>
          <a:p>
            <a:pPr marL="88888" indent="0" algn="l" rtl="0">
              <a:buNone/>
            </a:pPr>
            <a:endParaRPr lang="en-US" sz="2000" dirty="0"/>
          </a:p>
        </p:txBody>
      </p:sp>
    </p:spTree>
    <p:extLst>
      <p:ext uri="{BB962C8B-B14F-4D97-AF65-F5344CB8AC3E}">
        <p14:creationId xmlns:p14="http://schemas.microsoft.com/office/powerpoint/2010/main" val="403418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marL="88888" indent="0" algn="l" rtl="0">
              <a:buNone/>
            </a:pPr>
            <a:r>
              <a:rPr lang="en-US" sz="2400" b="1" dirty="0"/>
              <a:t>Ascending tracts</a:t>
            </a:r>
          </a:p>
          <a:p>
            <a:pPr marL="88888" indent="0" algn="l" rtl="0">
              <a:buNone/>
            </a:pPr>
            <a:r>
              <a:rPr lang="en-US" sz="2000" b="1" dirty="0"/>
              <a:t>Tracts in the posterior white column</a:t>
            </a:r>
          </a:p>
          <a:p>
            <a:pPr algn="l" rtl="0"/>
            <a:r>
              <a:rPr lang="en-US" sz="2000" dirty="0"/>
              <a:t>Fasciculus </a:t>
            </a:r>
            <a:r>
              <a:rPr lang="en-US" sz="2000" dirty="0" err="1"/>
              <a:t>Gracilis</a:t>
            </a:r>
            <a:r>
              <a:rPr lang="en-US" sz="2000" dirty="0"/>
              <a:t> and </a:t>
            </a:r>
            <a:r>
              <a:rPr lang="en-US" sz="2000" dirty="0" err="1"/>
              <a:t>Cuneatus</a:t>
            </a:r>
            <a:endParaRPr lang="en-US" sz="2000" dirty="0"/>
          </a:p>
          <a:p>
            <a:pPr marL="88888" indent="0" algn="l" rtl="0">
              <a:buNone/>
            </a:pPr>
            <a:r>
              <a:rPr lang="en-US" sz="2000" b="1" dirty="0" err="1"/>
              <a:t>Tracte</a:t>
            </a:r>
            <a:r>
              <a:rPr lang="en-US" sz="2000" b="1" dirty="0"/>
              <a:t> in the anterior white column</a:t>
            </a:r>
          </a:p>
          <a:p>
            <a:pPr algn="l" rtl="0"/>
            <a:r>
              <a:rPr lang="en-US" sz="2000" dirty="0"/>
              <a:t>Anterior spinothalamic tract</a:t>
            </a:r>
          </a:p>
        </p:txBody>
      </p:sp>
      <p:pic>
        <p:nvPicPr>
          <p:cNvPr id="3" name="Picture 2"/>
          <p:cNvPicPr>
            <a:picLocks noChangeAspect="1"/>
          </p:cNvPicPr>
          <p:nvPr/>
        </p:nvPicPr>
        <p:blipFill>
          <a:blip r:embed="rId2"/>
          <a:stretch>
            <a:fillRect/>
          </a:stretch>
        </p:blipFill>
        <p:spPr>
          <a:xfrm>
            <a:off x="4006169" y="3634176"/>
            <a:ext cx="5667375" cy="3114675"/>
          </a:xfrm>
          <a:prstGeom prst="rect">
            <a:avLst/>
          </a:prstGeom>
        </p:spPr>
      </p:pic>
    </p:spTree>
    <p:extLst>
      <p:ext uri="{BB962C8B-B14F-4D97-AF65-F5344CB8AC3E}">
        <p14:creationId xmlns:p14="http://schemas.microsoft.com/office/powerpoint/2010/main" val="321896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marL="88888" indent="0" algn="l" rtl="0">
              <a:buNone/>
            </a:pPr>
            <a:r>
              <a:rPr lang="en-US" sz="2400" b="1" dirty="0"/>
              <a:t>Ascending tracts in the lateral white column</a:t>
            </a:r>
          </a:p>
          <a:p>
            <a:pPr algn="l" rtl="0"/>
            <a:r>
              <a:rPr lang="en-US" sz="2400" dirty="0"/>
              <a:t>Posterior spinocerebellar tract</a:t>
            </a:r>
          </a:p>
          <a:p>
            <a:pPr algn="l" rtl="0"/>
            <a:r>
              <a:rPr lang="en-US" sz="2400" dirty="0"/>
              <a:t>Anterior spinocerebellar tract</a:t>
            </a:r>
          </a:p>
          <a:p>
            <a:pPr algn="l" rtl="0"/>
            <a:r>
              <a:rPr lang="en-US" sz="2400" dirty="0"/>
              <a:t>Lateral spinothalamic tracts</a:t>
            </a:r>
          </a:p>
          <a:p>
            <a:pPr algn="l" rtl="0"/>
            <a:r>
              <a:rPr lang="en-US" sz="2400" dirty="0" err="1"/>
              <a:t>Spino-tectal</a:t>
            </a:r>
            <a:r>
              <a:rPr lang="en-US" sz="2400" dirty="0"/>
              <a:t> tract</a:t>
            </a:r>
          </a:p>
          <a:p>
            <a:pPr algn="l" rtl="0"/>
            <a:r>
              <a:rPr lang="en-US" sz="2400" dirty="0" err="1"/>
              <a:t>Lissaure</a:t>
            </a:r>
            <a:r>
              <a:rPr lang="en-US" sz="2400" dirty="0"/>
              <a:t> s’ tract</a:t>
            </a:r>
          </a:p>
          <a:p>
            <a:pPr algn="l" rtl="0"/>
            <a:r>
              <a:rPr lang="en-US" sz="2400" dirty="0" err="1"/>
              <a:t>Spinoreticular</a:t>
            </a:r>
            <a:r>
              <a:rPr lang="en-US" sz="2400" dirty="0"/>
              <a:t> tract</a:t>
            </a:r>
          </a:p>
          <a:p>
            <a:pPr algn="l" rtl="0"/>
            <a:r>
              <a:rPr lang="en-US" sz="2400" dirty="0" err="1"/>
              <a:t>Spino-olivary</a:t>
            </a:r>
            <a:r>
              <a:rPr lang="en-US" sz="2400" dirty="0"/>
              <a:t> tract</a:t>
            </a:r>
          </a:p>
          <a:p>
            <a:pPr algn="l" rtl="0"/>
            <a:endParaRPr lang="en-US" sz="2400" dirty="0"/>
          </a:p>
        </p:txBody>
      </p:sp>
      <p:pic>
        <p:nvPicPr>
          <p:cNvPr id="3" name="Picture 2"/>
          <p:cNvPicPr>
            <a:picLocks noChangeAspect="1"/>
          </p:cNvPicPr>
          <p:nvPr/>
        </p:nvPicPr>
        <p:blipFill>
          <a:blip r:embed="rId2"/>
          <a:stretch>
            <a:fillRect/>
          </a:stretch>
        </p:blipFill>
        <p:spPr>
          <a:xfrm>
            <a:off x="6468340" y="3939424"/>
            <a:ext cx="3619500" cy="2971800"/>
          </a:xfrm>
          <a:prstGeom prst="rect">
            <a:avLst/>
          </a:prstGeom>
        </p:spPr>
      </p:pic>
    </p:spTree>
    <p:extLst>
      <p:ext uri="{BB962C8B-B14F-4D97-AF65-F5344CB8AC3E}">
        <p14:creationId xmlns:p14="http://schemas.microsoft.com/office/powerpoint/2010/main" val="352761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marL="0" marR="0" lvl="0" indent="0" algn="ctr" defTabSz="877758"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srgbClr val="0070C0"/>
                </a:solidFill>
                <a:effectLst/>
                <a:uLnTx/>
                <a:uFillTx/>
                <a:latin typeface="IranNastaliq" panose="02020505000000020003" pitchFamily="18" charset="0"/>
                <a:ea typeface="+mn-ea"/>
                <a:cs typeface="IranNastaliq" panose="02020505000000020003" pitchFamily="18" charset="0"/>
              </a:rPr>
              <a:t>گروه علوم پایه</a:t>
            </a:r>
            <a:endParaRPr kumimoji="0" lang="en-US" sz="3200" b="0" i="0" u="none" strike="noStrike" kern="1200" cap="none" spc="0" normalizeH="0" baseline="0" noProof="0" dirty="0">
              <a:ln>
                <a:noFill/>
              </a:ln>
              <a:solidFill>
                <a:srgbClr val="0070C0"/>
              </a:solidFill>
              <a:effectLst/>
              <a:uLnTx/>
              <a:uFillTx/>
              <a:latin typeface="IranNastaliq" panose="02020505000000020003" pitchFamily="18" charset="0"/>
              <a:ea typeface="+mn-ea"/>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marL="0" marR="0" lvl="0" indent="0" algn="l" defTabSz="877758" rtl="0" eaLnBrk="1" fontAlgn="auto" latinLnBrk="0" hangingPunct="1">
              <a:lnSpc>
                <a:spcPct val="100000"/>
              </a:lnSpc>
              <a:spcBef>
                <a:spcPts val="0"/>
              </a:spcBef>
              <a:spcAft>
                <a:spcPts val="0"/>
              </a:spcAft>
              <a:buClrTx/>
              <a:buSzTx/>
              <a:buFontTx/>
              <a:buNone/>
              <a:tabLst/>
              <a:defRPr/>
            </a:pPr>
            <a:r>
              <a:rPr kumimoji="0" lang="fa-IR" sz="1728" b="0" i="0" u="none" strike="noStrike" kern="1200" cap="none" spc="0" normalizeH="0" baseline="0" noProof="0" dirty="0">
                <a:ln>
                  <a:noFill/>
                </a:ln>
                <a:solidFill>
                  <a:srgbClr val="3891A7">
                    <a:lumMod val="75000"/>
                  </a:srgbClr>
                </a:solidFill>
                <a:effectLst/>
                <a:uLnTx/>
                <a:uFillTx/>
                <a:latin typeface="IranNastaliq" panose="02020505000000020003" pitchFamily="18" charset="0"/>
                <a:ea typeface="+mn-ea"/>
                <a:cs typeface="IranNastaliq" panose="02020505000000020003" pitchFamily="18" charset="0"/>
              </a:rPr>
              <a:t>دکتر  مهرداد نقی خانی</a:t>
            </a:r>
            <a:endParaRPr kumimoji="0" lang="en-US" sz="1728" b="0" i="0" u="none" strike="noStrike" kern="1200" cap="none" spc="0" normalizeH="0" baseline="0" noProof="0" dirty="0">
              <a:ln>
                <a:noFill/>
              </a:ln>
              <a:solidFill>
                <a:srgbClr val="3891A7">
                  <a:lumMod val="75000"/>
                </a:srgbClr>
              </a:solidFill>
              <a:effectLst/>
              <a:uLnTx/>
              <a:uFillTx/>
              <a:latin typeface="IranNastaliq" panose="02020505000000020003" pitchFamily="18" charset="0"/>
              <a:ea typeface="+mn-ea"/>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marL="0" marR="0" lvl="0" indent="0" algn="l" defTabSz="877758" rtl="0"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dirty="0">
              <a:ln>
                <a:noFill/>
              </a:ln>
              <a:solidFill>
                <a:srgbClr val="3891A7">
                  <a:lumMod val="60000"/>
                  <a:lumOff val="40000"/>
                </a:srgbClr>
              </a:solidFill>
              <a:effectLst/>
              <a:uLnTx/>
              <a:uFillTx/>
              <a:latin typeface="Gill Sans MT"/>
              <a:ea typeface="+mn-ea"/>
            </a:endParaRPr>
          </a:p>
          <a:p>
            <a:pPr marL="0" marR="0" lvl="0" indent="0" algn="l" defTabSz="877758" rtl="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3891A7">
                    <a:lumMod val="60000"/>
                    <a:lumOff val="40000"/>
                  </a:srgbClr>
                </a:solidFill>
                <a:effectLst/>
                <a:uLnTx/>
                <a:uFillTx/>
                <a:latin typeface="Arial" panose="020B0604020202020204" pitchFamily="34" charset="0"/>
                <a:ea typeface="+mn-ea"/>
                <a:cs typeface="Arial" panose="020B0604020202020204" pitchFamily="34" charset="0"/>
              </a:rPr>
              <a:t>Dr </a:t>
            </a:r>
            <a:r>
              <a:rPr kumimoji="0" lang="en-US" sz="1000" b="0" i="0" u="none" strike="noStrike" kern="1200" cap="none" spc="0" normalizeH="0" baseline="0" noProof="0" dirty="0">
                <a:ln>
                  <a:noFill/>
                </a:ln>
                <a:solidFill>
                  <a:srgbClr val="3891A7">
                    <a:lumMod val="60000"/>
                    <a:lumOff val="40000"/>
                  </a:srgbClr>
                </a:solidFill>
                <a:effectLst/>
                <a:uLnTx/>
                <a:uFillTx/>
                <a:latin typeface="Arial" panose="020B0604020202020204" pitchFamily="34" charset="0"/>
                <a:ea typeface="+mn-ea"/>
                <a:cs typeface="Arial" panose="020B0604020202020204" pitchFamily="34" charset="0"/>
              </a:rPr>
              <a:t>Mehrdad </a:t>
            </a:r>
            <a:r>
              <a:rPr kumimoji="0" lang="en-US" sz="1000" b="0" i="0" u="none" strike="noStrike" kern="1200" cap="none" spc="0" normalizeH="0" baseline="0" noProof="0" dirty="0" err="1">
                <a:ln>
                  <a:noFill/>
                </a:ln>
                <a:solidFill>
                  <a:srgbClr val="3891A7">
                    <a:lumMod val="60000"/>
                    <a:lumOff val="40000"/>
                  </a:srgbClr>
                </a:solidFill>
                <a:effectLst/>
                <a:uLnTx/>
                <a:uFillTx/>
                <a:latin typeface="Arial" panose="020B0604020202020204" pitchFamily="34" charset="0"/>
                <a:ea typeface="+mn-ea"/>
                <a:cs typeface="Arial" panose="020B0604020202020204" pitchFamily="34" charset="0"/>
              </a:rPr>
              <a:t>Naghikhani</a:t>
            </a:r>
            <a:r>
              <a:rPr kumimoji="0" lang="en-US" sz="1000" b="0" i="0" u="none" strike="noStrike" kern="1200" cap="none" spc="0" normalizeH="0" baseline="0" noProof="0" dirty="0">
                <a:ln>
                  <a:noFill/>
                </a:ln>
                <a:solidFill>
                  <a:srgbClr val="3891A7">
                    <a:lumMod val="60000"/>
                    <a:lumOff val="40000"/>
                  </a:srgbClr>
                </a:solidFill>
                <a:effectLst/>
                <a:uLnTx/>
                <a:uFillTx/>
                <a:latin typeface="Arial" panose="020B0604020202020204" pitchFamily="34" charset="0"/>
                <a:ea typeface="+mn-ea"/>
                <a:cs typeface="Arial" panose="020B0604020202020204" pitchFamily="34" charset="0"/>
              </a:rPr>
              <a:t> PhD of Anatomy and  BS of PT, Assistant Professor, Department of Basic Sciences, USWR</a:t>
            </a:r>
            <a:endParaRPr kumimoji="0" lang="en-US" altLang="en-US" sz="1000" b="0" i="0" u="none" strike="noStrike" kern="0" cap="none" spc="0" normalizeH="0" baseline="0" noProof="0" dirty="0">
              <a:ln>
                <a:noFill/>
              </a:ln>
              <a:solidFill>
                <a:srgbClr val="3891A7">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87775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9A12C6C3-417F-41B2-8021-F18764D3CA45}"/>
              </a:ext>
            </a:extLst>
          </p:cNvPr>
          <p:cNvSpPr txBox="1"/>
          <p:nvPr/>
        </p:nvSpPr>
        <p:spPr>
          <a:xfrm>
            <a:off x="1692965" y="1515523"/>
            <a:ext cx="5320748" cy="624145"/>
          </a:xfrm>
          <a:prstGeom prst="rect">
            <a:avLst/>
          </a:prstGeom>
          <a:noFill/>
        </p:spPr>
        <p:txBody>
          <a:bodyPr wrap="square">
            <a:spAutoFit/>
          </a:bodyPr>
          <a:lstStyle/>
          <a:p>
            <a:r>
              <a:rPr lang="en-US" dirty="0"/>
              <a:t>1-https://en.wikipedia.org</a:t>
            </a:r>
          </a:p>
          <a:p>
            <a:r>
              <a:rPr lang="en-US" dirty="0"/>
              <a:t>2- </a:t>
            </a:r>
            <a:r>
              <a:rPr lang="en-US" dirty="0">
                <a:hlinkClick r:id="rId2"/>
              </a:rPr>
              <a:t>https://musculoskeletalkey.com</a:t>
            </a:r>
            <a:endParaRPr lang="en-US" dirty="0"/>
          </a:p>
        </p:txBody>
      </p:sp>
      <p:pic>
        <p:nvPicPr>
          <p:cNvPr id="5" name="Picture 4">
            <a:extLst>
              <a:ext uri="{FF2B5EF4-FFF2-40B4-BE49-F238E27FC236}">
                <a16:creationId xmlns:a16="http://schemas.microsoft.com/office/drawing/2014/main" id="{892D0593-3345-464F-AE3C-915C8736F9FB}"/>
              </a:ext>
            </a:extLst>
          </p:cNvPr>
          <p:cNvPicPr>
            <a:picLocks noChangeAspect="1"/>
          </p:cNvPicPr>
          <p:nvPr/>
        </p:nvPicPr>
        <p:blipFill>
          <a:blip r:embed="rId3"/>
          <a:stretch>
            <a:fillRect/>
          </a:stretch>
        </p:blipFill>
        <p:spPr>
          <a:xfrm>
            <a:off x="1500164" y="2487590"/>
            <a:ext cx="2853175" cy="2780017"/>
          </a:xfrm>
          <a:prstGeom prst="rect">
            <a:avLst/>
          </a:prstGeom>
        </p:spPr>
      </p:pic>
      <p:pic>
        <p:nvPicPr>
          <p:cNvPr id="9" name="Picture 8">
            <a:extLst>
              <a:ext uri="{FF2B5EF4-FFF2-40B4-BE49-F238E27FC236}">
                <a16:creationId xmlns:a16="http://schemas.microsoft.com/office/drawing/2014/main" id="{610FC4CD-7B30-47DD-9AF6-F142A70A5978}"/>
              </a:ext>
            </a:extLst>
          </p:cNvPr>
          <p:cNvPicPr>
            <a:picLocks noChangeAspect="1"/>
          </p:cNvPicPr>
          <p:nvPr/>
        </p:nvPicPr>
        <p:blipFill>
          <a:blip r:embed="rId4"/>
          <a:stretch>
            <a:fillRect/>
          </a:stretch>
        </p:blipFill>
        <p:spPr>
          <a:xfrm>
            <a:off x="4642669" y="3261017"/>
            <a:ext cx="2237426" cy="3005588"/>
          </a:xfrm>
          <a:prstGeom prst="rect">
            <a:avLst/>
          </a:prstGeom>
        </p:spPr>
      </p:pic>
      <p:sp>
        <p:nvSpPr>
          <p:cNvPr id="12" name="TextBox 11">
            <a:extLst>
              <a:ext uri="{FF2B5EF4-FFF2-40B4-BE49-F238E27FC236}">
                <a16:creationId xmlns:a16="http://schemas.microsoft.com/office/drawing/2014/main" id="{F65E963A-9177-485C-ABE0-E6CB74C20C7D}"/>
              </a:ext>
            </a:extLst>
          </p:cNvPr>
          <p:cNvSpPr txBox="1"/>
          <p:nvPr/>
        </p:nvSpPr>
        <p:spPr>
          <a:xfrm>
            <a:off x="2902226" y="5698435"/>
            <a:ext cx="295274" cy="358240"/>
          </a:xfrm>
          <a:prstGeom prst="rect">
            <a:avLst/>
          </a:prstGeom>
          <a:noFill/>
        </p:spPr>
        <p:txBody>
          <a:bodyPr wrap="none" rtlCol="0">
            <a:spAutoFit/>
          </a:bodyPr>
          <a:lstStyle/>
          <a:p>
            <a:r>
              <a:rPr lang="en-US" dirty="0"/>
              <a:t>3</a:t>
            </a:r>
          </a:p>
        </p:txBody>
      </p:sp>
      <p:sp>
        <p:nvSpPr>
          <p:cNvPr id="13" name="TextBox 12">
            <a:extLst>
              <a:ext uri="{FF2B5EF4-FFF2-40B4-BE49-F238E27FC236}">
                <a16:creationId xmlns:a16="http://schemas.microsoft.com/office/drawing/2014/main" id="{D751A4B0-EEE8-4007-87F7-D631B09DB5C7}"/>
              </a:ext>
            </a:extLst>
          </p:cNvPr>
          <p:cNvSpPr txBox="1"/>
          <p:nvPr/>
        </p:nvSpPr>
        <p:spPr>
          <a:xfrm>
            <a:off x="5466108" y="6179765"/>
            <a:ext cx="295274" cy="358240"/>
          </a:xfrm>
          <a:prstGeom prst="rect">
            <a:avLst/>
          </a:prstGeom>
          <a:noFill/>
        </p:spPr>
        <p:txBody>
          <a:bodyPr wrap="none" rtlCol="0">
            <a:spAutoFit/>
          </a:bodyPr>
          <a:lstStyle/>
          <a:p>
            <a:r>
              <a:rPr lang="en-US" dirty="0"/>
              <a:t>4</a:t>
            </a:r>
          </a:p>
        </p:txBody>
      </p:sp>
      <p:sp>
        <p:nvSpPr>
          <p:cNvPr id="14" name="TextBox 13">
            <a:extLst>
              <a:ext uri="{FF2B5EF4-FFF2-40B4-BE49-F238E27FC236}">
                <a16:creationId xmlns:a16="http://schemas.microsoft.com/office/drawing/2014/main" id="{CD493C91-AAAC-4A70-BF06-E6DB9932FA33}"/>
              </a:ext>
            </a:extLst>
          </p:cNvPr>
          <p:cNvSpPr txBox="1"/>
          <p:nvPr/>
        </p:nvSpPr>
        <p:spPr>
          <a:xfrm>
            <a:off x="8957937" y="6538005"/>
            <a:ext cx="295274" cy="358240"/>
          </a:xfrm>
          <a:prstGeom prst="rect">
            <a:avLst/>
          </a:prstGeom>
          <a:noFill/>
        </p:spPr>
        <p:txBody>
          <a:bodyPr wrap="none" rtlCol="0">
            <a:spAutoFit/>
          </a:bodyPr>
          <a:lstStyle/>
          <a:p>
            <a:r>
              <a:rPr lang="en-US" dirty="0"/>
              <a:t>5</a:t>
            </a:r>
          </a:p>
        </p:txBody>
      </p:sp>
      <p:pic>
        <p:nvPicPr>
          <p:cNvPr id="11" name="Picture 10"/>
          <p:cNvPicPr>
            <a:picLocks noChangeAspect="1"/>
          </p:cNvPicPr>
          <p:nvPr/>
        </p:nvPicPr>
        <p:blipFill>
          <a:blip r:embed="rId5"/>
          <a:stretch>
            <a:fillRect/>
          </a:stretch>
        </p:blipFill>
        <p:spPr>
          <a:xfrm>
            <a:off x="7169425" y="2487590"/>
            <a:ext cx="2771718" cy="3601826"/>
          </a:xfrm>
          <a:prstGeom prst="rect">
            <a:avLst/>
          </a:prstGeom>
        </p:spPr>
      </p:pic>
    </p:spTree>
    <p:extLst>
      <p:ext uri="{BB962C8B-B14F-4D97-AF65-F5344CB8AC3E}">
        <p14:creationId xmlns:p14="http://schemas.microsoft.com/office/powerpoint/2010/main" val="1680473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marL="0" marR="0" lvl="0" indent="0" algn="ctr" defTabSz="877758"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srgbClr val="0070C0"/>
                </a:solidFill>
                <a:effectLst/>
                <a:uLnTx/>
                <a:uFillTx/>
                <a:latin typeface="IranNastaliq" panose="02020505000000020003" pitchFamily="18" charset="0"/>
                <a:ea typeface="+mn-ea"/>
                <a:cs typeface="IranNastaliq" panose="02020505000000020003" pitchFamily="18" charset="0"/>
              </a:rPr>
              <a:t>گروه علوم پایه</a:t>
            </a:r>
            <a:endParaRPr kumimoji="0" lang="en-US" sz="3200" b="0" i="0" u="none" strike="noStrike" kern="1200" cap="none" spc="0" normalizeH="0" baseline="0" noProof="0" dirty="0">
              <a:ln>
                <a:noFill/>
              </a:ln>
              <a:solidFill>
                <a:srgbClr val="0070C0"/>
              </a:solidFill>
              <a:effectLst/>
              <a:uLnTx/>
              <a:uFillTx/>
              <a:latin typeface="IranNastaliq" panose="02020505000000020003" pitchFamily="18" charset="0"/>
              <a:ea typeface="+mn-ea"/>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marL="0" marR="0" lvl="0" indent="0" algn="l" defTabSz="877758" rtl="0" eaLnBrk="1" fontAlgn="auto" latinLnBrk="0" hangingPunct="1">
              <a:lnSpc>
                <a:spcPct val="100000"/>
              </a:lnSpc>
              <a:spcBef>
                <a:spcPts val="0"/>
              </a:spcBef>
              <a:spcAft>
                <a:spcPts val="0"/>
              </a:spcAft>
              <a:buClrTx/>
              <a:buSzTx/>
              <a:buFontTx/>
              <a:buNone/>
              <a:tabLst/>
              <a:defRPr/>
            </a:pPr>
            <a:r>
              <a:rPr kumimoji="0" lang="fa-IR" sz="1728" b="0" i="0" u="none" strike="noStrike" kern="1200" cap="none" spc="0" normalizeH="0" baseline="0" noProof="0" dirty="0">
                <a:ln>
                  <a:noFill/>
                </a:ln>
                <a:solidFill>
                  <a:srgbClr val="3891A7">
                    <a:lumMod val="75000"/>
                  </a:srgbClr>
                </a:solidFill>
                <a:effectLst/>
                <a:uLnTx/>
                <a:uFillTx/>
                <a:latin typeface="IranNastaliq" panose="02020505000000020003" pitchFamily="18" charset="0"/>
                <a:ea typeface="+mn-ea"/>
                <a:cs typeface="IranNastaliq" panose="02020505000000020003" pitchFamily="18" charset="0"/>
              </a:rPr>
              <a:t>دکتر  مهرداد نقی خانی</a:t>
            </a:r>
            <a:endParaRPr kumimoji="0" lang="en-US" sz="1728" b="0" i="0" u="none" strike="noStrike" kern="1200" cap="none" spc="0" normalizeH="0" baseline="0" noProof="0" dirty="0">
              <a:ln>
                <a:noFill/>
              </a:ln>
              <a:solidFill>
                <a:srgbClr val="3891A7">
                  <a:lumMod val="75000"/>
                </a:srgbClr>
              </a:solidFill>
              <a:effectLst/>
              <a:uLnTx/>
              <a:uFillTx/>
              <a:latin typeface="IranNastaliq" panose="02020505000000020003" pitchFamily="18" charset="0"/>
              <a:ea typeface="+mn-ea"/>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400110"/>
          </a:xfrm>
          <a:prstGeom prst="rect">
            <a:avLst/>
          </a:prstGeom>
          <a:noFill/>
        </p:spPr>
        <p:txBody>
          <a:bodyPr wrap="square">
            <a:spAutoFit/>
          </a:bodyPr>
          <a:lstStyle/>
          <a:p>
            <a:pPr marL="0" marR="0" lvl="0" indent="0" algn="l" defTabSz="877758" rtl="0"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dirty="0">
              <a:ln>
                <a:noFill/>
              </a:ln>
              <a:solidFill>
                <a:prstClr val="black"/>
              </a:solidFill>
              <a:effectLst/>
              <a:uLnTx/>
              <a:uFillTx/>
              <a:latin typeface="Gill Sans MT"/>
              <a:ea typeface="+mn-ea"/>
            </a:endParaRPr>
          </a:p>
          <a:p>
            <a:pPr marL="0" marR="0" lvl="0" indent="0" algn="l" defTabSz="87775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ill Sans MT"/>
              <a:ea typeface="+mn-ea"/>
              <a:cs typeface="+mn-cs"/>
            </a:endParaRPr>
          </a:p>
        </p:txBody>
      </p:sp>
      <p:pic>
        <p:nvPicPr>
          <p:cNvPr id="8" name="Picture 7">
            <a:extLst>
              <a:ext uri="{FF2B5EF4-FFF2-40B4-BE49-F238E27FC236}">
                <a16:creationId xmlns:a16="http://schemas.microsoft.com/office/drawing/2014/main" id="{8ABA57CF-FC96-4943-A9E6-B7E1250D3768}"/>
              </a:ext>
            </a:extLst>
          </p:cNvPr>
          <p:cNvPicPr>
            <a:picLocks noChangeAspect="1"/>
          </p:cNvPicPr>
          <p:nvPr/>
        </p:nvPicPr>
        <p:blipFill>
          <a:blip r:embed="rId2"/>
          <a:stretch>
            <a:fillRect/>
          </a:stretch>
        </p:blipFill>
        <p:spPr>
          <a:xfrm>
            <a:off x="1736036" y="1391477"/>
            <a:ext cx="7990236" cy="5992677"/>
          </a:xfrm>
          <a:prstGeom prst="rect">
            <a:avLst/>
          </a:prstGeom>
        </p:spPr>
      </p:pic>
    </p:spTree>
    <p:extLst>
      <p:ext uri="{BB962C8B-B14F-4D97-AF65-F5344CB8AC3E}">
        <p14:creationId xmlns:p14="http://schemas.microsoft.com/office/powerpoint/2010/main" val="294812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a:xfrm>
            <a:off x="1075939" y="1454839"/>
            <a:ext cx="8622792" cy="5185093"/>
          </a:xfrm>
        </p:spPr>
        <p:txBody>
          <a:bodyPr>
            <a:normAutofit/>
          </a:bodyPr>
          <a:lstStyle/>
          <a:p>
            <a:pPr algn="l" rtl="0"/>
            <a:r>
              <a:rPr lang="en-US" sz="1400" dirty="0"/>
              <a:t>Vertebral canal</a:t>
            </a:r>
          </a:p>
          <a:p>
            <a:pPr algn="l" rtl="0"/>
            <a:r>
              <a:rPr lang="en-US" sz="1400" dirty="0"/>
              <a:t>L1,Adulte </a:t>
            </a:r>
          </a:p>
          <a:p>
            <a:pPr algn="l" rtl="0"/>
            <a:r>
              <a:rPr lang="en-US" sz="1400" dirty="0"/>
              <a:t>Child L2</a:t>
            </a:r>
          </a:p>
          <a:p>
            <a:pPr algn="l" rtl="0"/>
            <a:r>
              <a:rPr lang="en-US" sz="1400" dirty="0"/>
              <a:t>Cervical and Lumbar enlargement</a:t>
            </a:r>
          </a:p>
          <a:p>
            <a:pPr algn="l" rtl="0"/>
            <a:r>
              <a:rPr lang="en-US" sz="1400" dirty="0"/>
              <a:t>Conus medullaris </a:t>
            </a:r>
          </a:p>
          <a:p>
            <a:pPr algn="l" rtl="0"/>
            <a:r>
              <a:rPr lang="en-US" sz="1400" dirty="0"/>
              <a:t>31 pairs spinal cord nerve</a:t>
            </a:r>
          </a:p>
          <a:p>
            <a:pPr algn="l" rtl="0"/>
            <a:endParaRPr lang="en-US" sz="1400" dirty="0"/>
          </a:p>
        </p:txBody>
      </p:sp>
      <p:pic>
        <p:nvPicPr>
          <p:cNvPr id="5" name="Picture 4"/>
          <p:cNvPicPr>
            <a:picLocks noChangeAspect="1"/>
          </p:cNvPicPr>
          <p:nvPr/>
        </p:nvPicPr>
        <p:blipFill>
          <a:blip r:embed="rId2"/>
          <a:stretch>
            <a:fillRect/>
          </a:stretch>
        </p:blipFill>
        <p:spPr>
          <a:xfrm>
            <a:off x="4103053" y="1177291"/>
            <a:ext cx="6291617" cy="6303810"/>
          </a:xfrm>
          <a:prstGeom prst="rect">
            <a:avLst/>
          </a:prstGeom>
        </p:spPr>
      </p:pic>
    </p:spTree>
    <p:extLst>
      <p:ext uri="{BB962C8B-B14F-4D97-AF65-F5344CB8AC3E}">
        <p14:creationId xmlns:p14="http://schemas.microsoft.com/office/powerpoint/2010/main" val="239828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marL="88888" indent="0" algn="l" rtl="0">
              <a:buNone/>
            </a:pPr>
            <a:r>
              <a:rPr lang="en-US" sz="2000" b="1" dirty="0"/>
              <a:t>Arrangement of Nerve Fiber Tracts</a:t>
            </a:r>
          </a:p>
          <a:p>
            <a:pPr marL="88888" indent="0" algn="l" rtl="0">
              <a:buNone/>
            </a:pPr>
            <a:r>
              <a:rPr lang="en-US" sz="2000" dirty="0"/>
              <a:t>The arrangement of the nerve fiber tracts within the spinal cord has been deduced as the result of animal experimentation and study of the human spinal cord for degenerative nerve fibers resulting from injury or disease. Although some nerve tracts are concentrated in certain areas of the white matter, it is now generally accepted that considerable overlap is present. For purposes of description, the spinal tracts are divided into ascending, descending, and intersegmental tracts, and their relative positions in the white matter are described below. </a:t>
            </a:r>
          </a:p>
          <a:p>
            <a:pPr marL="88888" indent="0" algn="l" rtl="0">
              <a:buNone/>
            </a:pPr>
            <a:endParaRPr lang="en-US" sz="2000" dirty="0"/>
          </a:p>
        </p:txBody>
      </p:sp>
    </p:spTree>
    <p:extLst>
      <p:ext uri="{BB962C8B-B14F-4D97-AF65-F5344CB8AC3E}">
        <p14:creationId xmlns:p14="http://schemas.microsoft.com/office/powerpoint/2010/main" val="262530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marL="88888" indent="0" algn="l" rtl="0">
              <a:buNone/>
            </a:pPr>
            <a:r>
              <a:rPr lang="en-US" sz="2000" b="1" dirty="0"/>
              <a:t>White matter</a:t>
            </a:r>
          </a:p>
          <a:p>
            <a:pPr marL="603238" indent="-514350" algn="l" rtl="0">
              <a:buClr>
                <a:schemeClr val="accent1">
                  <a:lumMod val="75000"/>
                </a:schemeClr>
              </a:buClr>
              <a:buFont typeface="+mj-lt"/>
              <a:buAutoNum type="romanLcPeriod"/>
            </a:pPr>
            <a:r>
              <a:rPr lang="en-US" sz="2000" dirty="0"/>
              <a:t>Ascending tracts</a:t>
            </a:r>
          </a:p>
          <a:p>
            <a:pPr marL="603238" indent="-514350" algn="l" rtl="0">
              <a:buClr>
                <a:schemeClr val="accent1">
                  <a:lumMod val="75000"/>
                </a:schemeClr>
              </a:buClr>
              <a:buFont typeface="+mj-lt"/>
              <a:buAutoNum type="romanLcPeriod"/>
            </a:pPr>
            <a:r>
              <a:rPr lang="en-US" sz="2000" dirty="0"/>
              <a:t>Descending tracts</a:t>
            </a:r>
          </a:p>
          <a:p>
            <a:pPr marL="603238" indent="-514350" algn="l" rtl="0">
              <a:buClr>
                <a:schemeClr val="accent1">
                  <a:lumMod val="75000"/>
                </a:schemeClr>
              </a:buClr>
              <a:buFont typeface="+mj-lt"/>
              <a:buAutoNum type="romanLcPeriod"/>
            </a:pPr>
            <a:r>
              <a:rPr lang="en-US" sz="2000" dirty="0"/>
              <a:t>Intersegmental tracts </a:t>
            </a:r>
          </a:p>
        </p:txBody>
      </p:sp>
      <p:pic>
        <p:nvPicPr>
          <p:cNvPr id="1026" name="Picture 2" descr="White matter atlas of the human spinal cord with estimation of partial  volume effect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307" y="3332162"/>
            <a:ext cx="7285694" cy="344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93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marL="88888" indent="0" algn="l" rtl="0">
              <a:buNone/>
            </a:pPr>
            <a:r>
              <a:rPr lang="en-US" sz="2000" b="1" dirty="0"/>
              <a:t>White matter</a:t>
            </a:r>
          </a:p>
          <a:p>
            <a:pPr marL="88888" indent="0" algn="l" rtl="0">
              <a:buNone/>
            </a:pPr>
            <a:r>
              <a:rPr lang="en-US" sz="2000" b="1" dirty="0"/>
              <a:t>Ascending tracts</a:t>
            </a:r>
          </a:p>
          <a:p>
            <a:pPr marL="88888" indent="0" algn="l" rtl="0">
              <a:buNone/>
            </a:pPr>
            <a:endParaRPr lang="en-US" sz="2000" b="1" dirty="0"/>
          </a:p>
          <a:p>
            <a:pPr marL="88888" indent="0" algn="l" rtl="0">
              <a:buNone/>
            </a:pPr>
            <a:endParaRPr lang="en-US" sz="2000" dirty="0"/>
          </a:p>
        </p:txBody>
      </p:sp>
      <p:sp>
        <p:nvSpPr>
          <p:cNvPr id="3" name="Rectangle 2"/>
          <p:cNvSpPr/>
          <p:nvPr/>
        </p:nvSpPr>
        <p:spPr>
          <a:xfrm>
            <a:off x="1166402" y="2484080"/>
            <a:ext cx="4777560" cy="3170099"/>
          </a:xfrm>
          <a:prstGeom prst="rect">
            <a:avLst/>
          </a:prstGeom>
        </p:spPr>
        <p:txBody>
          <a:bodyPr wrap="square">
            <a:spAutoFit/>
          </a:bodyPr>
          <a:lstStyle/>
          <a:p>
            <a:r>
              <a:rPr lang="en-US" sz="2000" dirty="0"/>
              <a:t>The ascending tracts conduct afferent information, which may or may not reach consciousness. The information may be divided into two main groups:</a:t>
            </a:r>
          </a:p>
          <a:p>
            <a:r>
              <a:rPr lang="en-US" sz="2000" dirty="0"/>
              <a:t> (1) </a:t>
            </a:r>
            <a:r>
              <a:rPr lang="en-US" sz="2000" dirty="0" err="1"/>
              <a:t>Exteroceptive</a:t>
            </a:r>
            <a:r>
              <a:rPr lang="en-US" sz="2000" dirty="0"/>
              <a:t> information, which originates from outside the body, such as pain, temperature, and touch.</a:t>
            </a:r>
          </a:p>
          <a:p>
            <a:r>
              <a:rPr lang="en-US" sz="2000" dirty="0"/>
              <a:t>(2) Proprioceptive information, which originates from inside the body, for example, from muscles and joints.</a:t>
            </a:r>
          </a:p>
        </p:txBody>
      </p:sp>
      <p:pic>
        <p:nvPicPr>
          <p:cNvPr id="5" name="Picture 4"/>
          <p:cNvPicPr>
            <a:picLocks noChangeAspect="1"/>
          </p:cNvPicPr>
          <p:nvPr/>
        </p:nvPicPr>
        <p:blipFill>
          <a:blip r:embed="rId2"/>
          <a:stretch>
            <a:fillRect/>
          </a:stretch>
        </p:blipFill>
        <p:spPr>
          <a:xfrm>
            <a:off x="6231467" y="2484080"/>
            <a:ext cx="4284133" cy="3052895"/>
          </a:xfrm>
          <a:prstGeom prst="rect">
            <a:avLst/>
          </a:prstGeom>
        </p:spPr>
      </p:pic>
    </p:spTree>
    <p:extLst>
      <p:ext uri="{BB962C8B-B14F-4D97-AF65-F5344CB8AC3E}">
        <p14:creationId xmlns:p14="http://schemas.microsoft.com/office/powerpoint/2010/main" val="193629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a:xfrm>
            <a:off x="1650949" y="1563758"/>
            <a:ext cx="5543092" cy="5185093"/>
          </a:xfrm>
        </p:spPr>
        <p:txBody>
          <a:bodyPr>
            <a:normAutofit/>
          </a:bodyPr>
          <a:lstStyle/>
          <a:p>
            <a:pPr marL="88888" indent="0" algn="l" rtl="0">
              <a:buNone/>
            </a:pPr>
            <a:r>
              <a:rPr lang="en-US" sz="2000" b="1" dirty="0"/>
              <a:t>White matter</a:t>
            </a:r>
          </a:p>
          <a:p>
            <a:pPr marL="88888" indent="0" algn="l" rtl="0">
              <a:buNone/>
            </a:pPr>
            <a:r>
              <a:rPr lang="en-US" sz="2000" b="1" dirty="0"/>
              <a:t>Ascending tracts</a:t>
            </a:r>
          </a:p>
          <a:p>
            <a:pPr marL="603238" indent="-514350" algn="l" rtl="0">
              <a:buFont typeface="+mj-lt"/>
              <a:buAutoNum type="romanLcPeriod"/>
            </a:pPr>
            <a:r>
              <a:rPr lang="en-US" sz="2000" dirty="0"/>
              <a:t>The first-order neuron, has its cell body in the posterior root ganglion of the spinal.</a:t>
            </a:r>
          </a:p>
          <a:p>
            <a:pPr marL="603238" indent="-514350" algn="l" rtl="0">
              <a:buFont typeface="+mj-lt"/>
              <a:buAutoNum type="romanLcPeriod"/>
            </a:pPr>
            <a:r>
              <a:rPr lang="en-US" sz="2000" dirty="0"/>
              <a:t> The second-order neuron gives rise to an axon that decussates (crosses to the opposite side)</a:t>
            </a:r>
          </a:p>
          <a:p>
            <a:pPr marL="603238" indent="-514350" algn="l" rtl="0">
              <a:buFont typeface="+mj-lt"/>
              <a:buAutoNum type="romanLcPeriod"/>
            </a:pPr>
            <a:r>
              <a:rPr lang="en-US" sz="2000" dirty="0"/>
              <a:t>The third-order neuron is usually in the thalamus and gives rise to a projection fiber that passes to a sensory region of the cerebral cortex.</a:t>
            </a:r>
          </a:p>
        </p:txBody>
      </p:sp>
      <p:pic>
        <p:nvPicPr>
          <p:cNvPr id="3" name="Picture 2"/>
          <p:cNvPicPr>
            <a:picLocks noChangeAspect="1"/>
          </p:cNvPicPr>
          <p:nvPr/>
        </p:nvPicPr>
        <p:blipFill>
          <a:blip r:embed="rId2"/>
          <a:stretch>
            <a:fillRect/>
          </a:stretch>
        </p:blipFill>
        <p:spPr>
          <a:xfrm>
            <a:off x="7333630" y="1099733"/>
            <a:ext cx="3298222" cy="5986791"/>
          </a:xfrm>
          <a:prstGeom prst="rect">
            <a:avLst/>
          </a:prstGeom>
        </p:spPr>
      </p:pic>
    </p:spTree>
    <p:extLst>
      <p:ext uri="{BB962C8B-B14F-4D97-AF65-F5344CB8AC3E}">
        <p14:creationId xmlns:p14="http://schemas.microsoft.com/office/powerpoint/2010/main" val="354920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a:bodyPr>
          <a:lstStyle/>
          <a:p>
            <a:pPr marL="88888" indent="0" algn="l" rtl="0">
              <a:buNone/>
            </a:pPr>
            <a:r>
              <a:rPr lang="en-US" sz="2000" b="1" dirty="0"/>
              <a:t>Pain and Temperature Pathways</a:t>
            </a:r>
          </a:p>
          <a:p>
            <a:pPr marL="88888" indent="0" algn="l" rtl="0">
              <a:buNone/>
            </a:pPr>
            <a:r>
              <a:rPr lang="en-US" sz="2000" b="1" dirty="0"/>
              <a:t>Lateral Spinothalamic Tract</a:t>
            </a:r>
          </a:p>
          <a:p>
            <a:pPr marL="88888" indent="0" algn="l" rtl="0">
              <a:buNone/>
            </a:pPr>
            <a:r>
              <a:rPr lang="en-US" sz="2000" dirty="0"/>
              <a:t>The pain and thermal receptors in the skin and other tissues are free nerve endings</a:t>
            </a:r>
          </a:p>
          <a:p>
            <a:pPr marL="88888" indent="0" algn="l" rtl="0">
              <a:buNone/>
            </a:pPr>
            <a:r>
              <a:rPr lang="en-US" sz="2000" dirty="0"/>
              <a:t>Fast-conducting delta A-type fibers and slow-conducting C-type fibers</a:t>
            </a:r>
          </a:p>
        </p:txBody>
      </p:sp>
      <p:pic>
        <p:nvPicPr>
          <p:cNvPr id="3" name="Picture 2"/>
          <p:cNvPicPr>
            <a:picLocks noChangeAspect="1"/>
          </p:cNvPicPr>
          <p:nvPr/>
        </p:nvPicPr>
        <p:blipFill>
          <a:blip r:embed="rId2"/>
          <a:stretch>
            <a:fillRect/>
          </a:stretch>
        </p:blipFill>
        <p:spPr>
          <a:xfrm>
            <a:off x="3199968" y="3604930"/>
            <a:ext cx="4891088" cy="3485414"/>
          </a:xfrm>
          <a:prstGeom prst="rect">
            <a:avLst/>
          </a:prstGeom>
        </p:spPr>
      </p:pic>
    </p:spTree>
    <p:extLst>
      <p:ext uri="{BB962C8B-B14F-4D97-AF65-F5344CB8AC3E}">
        <p14:creationId xmlns:p14="http://schemas.microsoft.com/office/powerpoint/2010/main" val="24312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3271-1911-4F9E-98DD-91BD350BF9E9}"/>
              </a:ext>
            </a:extLst>
          </p:cNvPr>
          <p:cNvSpPr txBox="1"/>
          <p:nvPr/>
        </p:nvSpPr>
        <p:spPr>
          <a:xfrm>
            <a:off x="33667" y="1554893"/>
            <a:ext cx="1042272" cy="584775"/>
          </a:xfrm>
          <a:prstGeom prst="rect">
            <a:avLst/>
          </a:prstGeom>
          <a:noFill/>
        </p:spPr>
        <p:txBody>
          <a:bodyPr wrap="none" rtlCol="0">
            <a:spAutoFit/>
          </a:bodyPr>
          <a:lstStyle/>
          <a:p>
            <a:pPr algn="ctr" rtl="1">
              <a:defRPr/>
            </a:pPr>
            <a:r>
              <a:rPr lang="fa-IR" sz="3200" dirty="0">
                <a:solidFill>
                  <a:srgbClr val="0070C0"/>
                </a:solidFill>
                <a:latin typeface="IranNastaliq" panose="02020505000000020003" pitchFamily="18" charset="0"/>
                <a:cs typeface="IranNastaliq" panose="02020505000000020003" pitchFamily="18" charset="0"/>
              </a:rPr>
              <a:t>گروه علوم پایه</a:t>
            </a:r>
            <a:endParaRPr lang="en-US" sz="3200" dirty="0">
              <a:solidFill>
                <a:srgbClr val="0070C0"/>
              </a:solidFill>
              <a:latin typeface="IranNastaliq" panose="02020505000000020003" pitchFamily="18" charset="0"/>
              <a:cs typeface="IranNastaliq" panose="02020505000000020003" pitchFamily="18" charset="0"/>
            </a:endParaRPr>
          </a:p>
        </p:txBody>
      </p:sp>
      <p:sp>
        <p:nvSpPr>
          <p:cNvPr id="6" name="TextBox 5">
            <a:extLst>
              <a:ext uri="{FF2B5EF4-FFF2-40B4-BE49-F238E27FC236}">
                <a16:creationId xmlns:a16="http://schemas.microsoft.com/office/drawing/2014/main" id="{1FF2C50D-85B3-4937-953B-2CEDB03E4DAE}"/>
              </a:ext>
            </a:extLst>
          </p:cNvPr>
          <p:cNvSpPr txBox="1"/>
          <p:nvPr/>
        </p:nvSpPr>
        <p:spPr>
          <a:xfrm>
            <a:off x="126579" y="6732104"/>
            <a:ext cx="856446" cy="358240"/>
          </a:xfrm>
          <a:prstGeom prst="rect">
            <a:avLst/>
          </a:prstGeom>
          <a:noFill/>
        </p:spPr>
        <p:txBody>
          <a:bodyPr wrap="square" rtlCol="0">
            <a:spAutoFit/>
          </a:bodyPr>
          <a:lstStyle/>
          <a:p>
            <a:pPr>
              <a:defRPr/>
            </a:pPr>
            <a:r>
              <a:rPr lang="fa-IR" dirty="0">
                <a:solidFill>
                  <a:srgbClr val="3891A7">
                    <a:lumMod val="75000"/>
                  </a:srgbClr>
                </a:solidFill>
                <a:latin typeface="IranNastaliq" panose="02020505000000020003" pitchFamily="18" charset="0"/>
                <a:cs typeface="IranNastaliq" panose="02020505000000020003" pitchFamily="18" charset="0"/>
              </a:rPr>
              <a:t>دکتر  مهرداد نقی خانی</a:t>
            </a:r>
            <a:endParaRPr lang="en-US" dirty="0">
              <a:solidFill>
                <a:srgbClr val="3891A7">
                  <a:lumMod val="75000"/>
                </a:srgbClr>
              </a:solidFill>
              <a:latin typeface="IranNastaliq" panose="02020505000000020003" pitchFamily="18" charset="0"/>
              <a:cs typeface="IranNastaliq" panose="02020505000000020003" pitchFamily="18" charset="0"/>
            </a:endParaRPr>
          </a:p>
        </p:txBody>
      </p:sp>
      <p:sp>
        <p:nvSpPr>
          <p:cNvPr id="7" name="TextBox 6">
            <a:extLst>
              <a:ext uri="{FF2B5EF4-FFF2-40B4-BE49-F238E27FC236}">
                <a16:creationId xmlns:a16="http://schemas.microsoft.com/office/drawing/2014/main" id="{1F3536F3-6426-4F1E-B5DA-19BDB134DAA6}"/>
              </a:ext>
            </a:extLst>
          </p:cNvPr>
          <p:cNvSpPr txBox="1"/>
          <p:nvPr/>
        </p:nvSpPr>
        <p:spPr>
          <a:xfrm>
            <a:off x="1215528" y="6911224"/>
            <a:ext cx="7742583" cy="553998"/>
          </a:xfrm>
          <a:prstGeom prst="rect">
            <a:avLst/>
          </a:prstGeom>
          <a:noFill/>
        </p:spPr>
        <p:txBody>
          <a:bodyPr wrap="square">
            <a:spAutoFit/>
          </a:bodyPr>
          <a:lstStyle/>
          <a:p>
            <a:pPr>
              <a:defRPr/>
            </a:pPr>
            <a:endParaRPr lang="fa-IR" sz="1000" dirty="0">
              <a:solidFill>
                <a:srgbClr val="3891A7">
                  <a:lumMod val="60000"/>
                  <a:lumOff val="40000"/>
                </a:srgbClr>
              </a:solidFill>
            </a:endParaRPr>
          </a:p>
          <a:p>
            <a:pPr>
              <a:defRPr/>
            </a:pPr>
            <a:r>
              <a:rPr lang="en-US" altLang="en-US" sz="1000" kern="0" dirty="0">
                <a:solidFill>
                  <a:srgbClr val="3891A7">
                    <a:lumMod val="60000"/>
                    <a:lumOff val="40000"/>
                  </a:srgbClr>
                </a:solidFill>
                <a:latin typeface="Arial" panose="020B0604020202020204" pitchFamily="34" charset="0"/>
                <a:cs typeface="Arial" panose="020B0604020202020204" pitchFamily="34" charset="0"/>
              </a:rPr>
              <a:t>Dr </a:t>
            </a:r>
            <a:r>
              <a:rPr lang="en-US" sz="1000" dirty="0">
                <a:solidFill>
                  <a:srgbClr val="3891A7">
                    <a:lumMod val="60000"/>
                    <a:lumOff val="40000"/>
                  </a:srgbClr>
                </a:solidFill>
                <a:latin typeface="Arial" panose="020B0604020202020204" pitchFamily="34" charset="0"/>
                <a:cs typeface="Arial" panose="020B0604020202020204" pitchFamily="34" charset="0"/>
              </a:rPr>
              <a:t>Mehrdad </a:t>
            </a:r>
            <a:r>
              <a:rPr lang="en-US" sz="1000" dirty="0" err="1">
                <a:solidFill>
                  <a:srgbClr val="3891A7">
                    <a:lumMod val="60000"/>
                    <a:lumOff val="40000"/>
                  </a:srgbClr>
                </a:solidFill>
                <a:latin typeface="Arial" panose="020B0604020202020204" pitchFamily="34" charset="0"/>
                <a:cs typeface="Arial" panose="020B0604020202020204" pitchFamily="34" charset="0"/>
              </a:rPr>
              <a:t>Naghikhani</a:t>
            </a:r>
            <a:r>
              <a:rPr lang="en-US" sz="1000" dirty="0">
                <a:solidFill>
                  <a:srgbClr val="3891A7">
                    <a:lumMod val="60000"/>
                    <a:lumOff val="40000"/>
                  </a:srgbClr>
                </a:solidFill>
                <a:latin typeface="Arial" panose="020B0604020202020204" pitchFamily="34" charset="0"/>
                <a:cs typeface="Arial" panose="020B0604020202020204" pitchFamily="34" charset="0"/>
              </a:rPr>
              <a:t> PhD of Anatomy and  BS of PT, Assistant Professor, Department of Basic Sciences, USWR</a:t>
            </a:r>
            <a:endParaRPr lang="en-US" altLang="en-US" sz="1000" kern="0" dirty="0">
              <a:solidFill>
                <a:srgbClr val="3891A7">
                  <a:lumMod val="60000"/>
                  <a:lumOff val="40000"/>
                </a:srgbClr>
              </a:solidFill>
              <a:latin typeface="Arial" panose="020B0604020202020204" pitchFamily="34" charset="0"/>
              <a:cs typeface="Arial" panose="020B0604020202020204" pitchFamily="34" charset="0"/>
            </a:endParaRPr>
          </a:p>
          <a:p>
            <a:pPr>
              <a:defRPr/>
            </a:pPr>
            <a:endParaRPr lang="en-US" sz="1000" dirty="0">
              <a:solidFill>
                <a:prstClr val="black"/>
              </a:solidFill>
            </a:endParaRPr>
          </a:p>
        </p:txBody>
      </p:sp>
      <p:sp>
        <p:nvSpPr>
          <p:cNvPr id="11" name="Title 10"/>
          <p:cNvSpPr>
            <a:spLocks noGrp="1"/>
          </p:cNvSpPr>
          <p:nvPr>
            <p:ph type="title"/>
          </p:nvPr>
        </p:nvSpPr>
        <p:spPr/>
        <p:txBody>
          <a:bodyPr>
            <a:normAutofit fontScale="90000"/>
          </a:bodyPr>
          <a:lstStyle/>
          <a:p>
            <a:pPr algn="ctr"/>
            <a:br>
              <a:rPr lang="en-US" dirty="0"/>
            </a:br>
            <a:endParaRPr lang="en-US" dirty="0"/>
          </a:p>
        </p:txBody>
      </p:sp>
      <p:sp>
        <p:nvSpPr>
          <p:cNvPr id="2" name="Content Placeholder 1"/>
          <p:cNvSpPr>
            <a:spLocks noGrp="1"/>
          </p:cNvSpPr>
          <p:nvPr>
            <p:ph idx="1"/>
          </p:nvPr>
        </p:nvSpPr>
        <p:spPr/>
        <p:txBody>
          <a:bodyPr>
            <a:normAutofit fontScale="92500" lnSpcReduction="10000"/>
          </a:bodyPr>
          <a:lstStyle/>
          <a:p>
            <a:pPr marL="88888" indent="0" algn="l" rtl="0">
              <a:buNone/>
            </a:pPr>
            <a:r>
              <a:rPr lang="en-US" sz="2000" b="1" dirty="0"/>
              <a:t>Pain and Temperature Pathways</a:t>
            </a:r>
          </a:p>
          <a:p>
            <a:pPr marL="88888" indent="0" algn="l" rtl="0">
              <a:buNone/>
            </a:pPr>
            <a:r>
              <a:rPr lang="en-US" sz="2000" b="1" dirty="0"/>
              <a:t>Lateral Spinothalamic Tract</a:t>
            </a:r>
          </a:p>
          <a:p>
            <a:pPr marL="88888" indent="0" algn="l" rtl="0">
              <a:buNone/>
            </a:pPr>
            <a:endParaRPr lang="en-US" sz="2000" dirty="0"/>
          </a:p>
          <a:p>
            <a:pPr marL="88888" indent="0" algn="l" rtl="0">
              <a:buNone/>
            </a:pPr>
            <a:endParaRPr lang="en-US" sz="2000" dirty="0"/>
          </a:p>
          <a:p>
            <a:pPr marL="88888" indent="0" algn="l" rtl="0">
              <a:buNone/>
            </a:pPr>
            <a:r>
              <a:rPr lang="en-US" sz="2000" dirty="0"/>
              <a:t>The axons entering the spinal cord from the posterior root ganglion proceed to the tip of the posterior gray column(substantia </a:t>
            </a:r>
            <a:r>
              <a:rPr lang="en-US" sz="2000" dirty="0" err="1"/>
              <a:t>gelatinosa</a:t>
            </a:r>
            <a:r>
              <a:rPr lang="en-US" sz="2000" dirty="0"/>
              <a:t>) and divide into ascending and descending branches .</a:t>
            </a:r>
          </a:p>
          <a:p>
            <a:pPr marL="88888" indent="0" algn="l" rtl="0">
              <a:buNone/>
            </a:pPr>
            <a:r>
              <a:rPr lang="en-US" sz="2000" dirty="0"/>
              <a:t>These branches travel for a distance of one or two segments of the spinal cord and form the posterolateral tract of Lissauer .</a:t>
            </a:r>
          </a:p>
          <a:p>
            <a:pPr marL="88888" indent="0" algn="l" rtl="0">
              <a:buNone/>
            </a:pPr>
            <a:r>
              <a:rPr lang="en-US" sz="2000" b="1" dirty="0"/>
              <a:t>These fibers of the first-order neuron </a:t>
            </a:r>
            <a:r>
              <a:rPr lang="en-US" sz="2000" dirty="0"/>
              <a:t>terminate by synapsing with cells in the posterior gray column, including cells in the substantia </a:t>
            </a:r>
            <a:r>
              <a:rPr lang="en-US" sz="2000" dirty="0" err="1"/>
              <a:t>gelatinosa</a:t>
            </a:r>
            <a:r>
              <a:rPr lang="en-US" sz="2000" dirty="0"/>
              <a:t>. Substance P, a peptide, is thought to be the neurotransmitter at these synapses</a:t>
            </a:r>
          </a:p>
          <a:p>
            <a:pPr marL="88888" indent="0" algn="l" rtl="0">
              <a:buNone/>
            </a:pPr>
            <a:endParaRPr lang="en-US" sz="2000" dirty="0"/>
          </a:p>
          <a:p>
            <a:pPr marL="88888" indent="0" algn="l" rtl="0">
              <a:buNone/>
            </a:pPr>
            <a:r>
              <a:rPr lang="en-US" sz="2000" b="1" dirty="0"/>
              <a:t>The axons of the second-order neurons now </a:t>
            </a:r>
            <a:r>
              <a:rPr lang="en-US" sz="2000" dirty="0"/>
              <a:t>cross obliquely to the opposite side in the anterior gray and white commissures within one spinal segment of the cord, ascending in the contralateral white column as the lateral spinothalamic tract The lateral spinothalamic tract lies medial to the anterior spinocerebellar tract</a:t>
            </a:r>
          </a:p>
        </p:txBody>
      </p:sp>
    </p:spTree>
    <p:extLst>
      <p:ext uri="{BB962C8B-B14F-4D97-AF65-F5344CB8AC3E}">
        <p14:creationId xmlns:p14="http://schemas.microsoft.com/office/powerpoint/2010/main" val="19645368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6818</TotalTime>
  <Words>2222</Words>
  <Application>Microsoft Office PowerPoint</Application>
  <PresentationFormat>Custom</PresentationFormat>
  <Paragraphs>246</Paragraphs>
  <Slides>27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Times New Roman</vt:lpstr>
      <vt:lpstr>Gill Sans MT</vt:lpstr>
      <vt:lpstr>Wingdings 2</vt:lpstr>
      <vt:lpstr>IranNastaliq</vt:lpstr>
      <vt:lpstr>Tahoma</vt:lpstr>
      <vt:lpstr>Calibri</vt:lpstr>
      <vt:lpstr>Verdana</vt:lpstr>
      <vt:lpstr>Arial</vt:lpstr>
      <vt:lpstr>Solstice</vt:lpstr>
      <vt:lpstr>به نام خدا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vector>
  </TitlesOfParts>
  <Company>PARANDCO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معرفت شناسی (جلسه 1)</dc:title>
  <dc:creator>Mehdi</dc:creator>
  <cp:lastModifiedBy>mehrdad.naghi@gmail.com</cp:lastModifiedBy>
  <cp:revision>392</cp:revision>
  <dcterms:created xsi:type="dcterms:W3CDTF">2020-11-04T16:37:43Z</dcterms:created>
  <dcterms:modified xsi:type="dcterms:W3CDTF">2023-10-22T04:42:12Z</dcterms:modified>
</cp:coreProperties>
</file>